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47"/>
  </p:notesMasterIdLst>
  <p:handoutMasterIdLst>
    <p:handoutMasterId r:id="rId48"/>
  </p:handoutMasterIdLst>
  <p:sldIdLst>
    <p:sldId id="330" r:id="rId3"/>
    <p:sldId id="408"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447" r:id="rId43"/>
    <p:sldId id="448" r:id="rId44"/>
    <p:sldId id="449" r:id="rId45"/>
    <p:sldId id="298" r:id="rId46"/>
  </p:sldIdLst>
  <p:sldSz cx="9144000" cy="6858000" type="screen4x3"/>
  <p:notesSz cx="6858000" cy="9144000"/>
  <p:embeddedFontLst>
    <p:embeddedFont>
      <p:font typeface="Calibri" panose="020F0502020204030204" pitchFamily="34" charset="0"/>
      <p:regular r:id="rId49"/>
      <p:bold r:id="rId50"/>
      <p:italic r:id="rId51"/>
      <p:boldItalic r:id="rId52"/>
    </p:embeddedFont>
    <p:embeddedFont>
      <p:font typeface="Cambria" panose="02040503050406030204" pitchFamily="18"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78527" autoAdjust="0"/>
  </p:normalViewPr>
  <p:slideViewPr>
    <p:cSldViewPr snapToGrid="0" snapToObjects="1">
      <p:cViewPr varScale="1">
        <p:scale>
          <a:sx n="86" d="100"/>
          <a:sy n="86" d="100"/>
        </p:scale>
        <p:origin x="2328" y="78"/>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3.xml"/><Relationship Id="rId61"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Successful e-commerce</a:t>
            </a:r>
            <a:r>
              <a:rPr lang="en-US" baseline="0" dirty="0">
                <a:latin typeface="Arial" charset="0"/>
              </a:rPr>
              <a:t> sites are optimized for search engines. The design of the website impacts where a company or brand will appear on the SERP. In addition to content, web search crawlers look at page titles and title tags.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3454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Successful e-commerce</a:t>
            </a:r>
            <a:r>
              <a:rPr lang="en-US" baseline="0" dirty="0">
                <a:latin typeface="Arial" charset="0"/>
              </a:rPr>
              <a:t> sites are customer-centric. Customers should be able to easily locate merchandise. If the site has a large number of products, then a drill-down search function is needed. Search engines like unique product descriptions and penalize sites with thin and duplicate copy. Pictures are better than words. Optimal number of products is 4-6 per page.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09919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Successful e-commerce</a:t>
            </a:r>
            <a:r>
              <a:rPr lang="en-US" baseline="0" dirty="0">
                <a:latin typeface="Arial" charset="0"/>
              </a:rPr>
              <a:t> sites are mobile-optimized with </a:t>
            </a:r>
            <a:r>
              <a:rPr lang="en-US" b="1" baseline="0" dirty="0">
                <a:latin typeface="Arial" charset="0"/>
              </a:rPr>
              <a:t>adaptive design</a:t>
            </a:r>
            <a:r>
              <a:rPr lang="en-US" b="0" baseline="0" dirty="0">
                <a:latin typeface="Arial" charset="0"/>
              </a:rPr>
              <a:t>,</a:t>
            </a:r>
            <a:r>
              <a:rPr lang="en-US" b="1" baseline="0" dirty="0">
                <a:latin typeface="Arial" charset="0"/>
              </a:rPr>
              <a:t> </a:t>
            </a:r>
            <a:r>
              <a:rPr lang="en-US" baseline="0" dirty="0">
                <a:latin typeface="Arial" charset="0"/>
              </a:rPr>
              <a:t>which automatically adjusts to the scree size. Mobile-optimized designs have a higher conversion rate, 3.4% compared to 1.6%. About 50% of consumers making online purchases do so on their mobile device. Research found that websites without adaptive design ranked lower on searches. As shown here, </a:t>
            </a:r>
            <a:r>
              <a:rPr lang="en-US" sz="1200" b="0" i="0" u="none" strike="noStrike" kern="1200" baseline="0" dirty="0">
                <a:solidFill>
                  <a:schemeClr val="tx1"/>
                </a:solidFill>
                <a:latin typeface="+mn-lt"/>
                <a:ea typeface="+mn-ea"/>
                <a:cs typeface="+mn-cs"/>
              </a:rPr>
              <a:t>Terrebonne General Medical Center offers a mobile-optimized website design.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003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E-commerce sites must be customer-centric</a:t>
            </a:r>
            <a:r>
              <a:rPr lang="en-US" baseline="0" dirty="0">
                <a:latin typeface="Arial" charset="0"/>
              </a:rPr>
              <a:t> and offer a consistently positive customer experience. With online shopping, consumers have nearly a zero tolerance for poor performance. Dissatisfaction results in lost sales. Especially important is the load time of pages and information.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6216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charset="0"/>
              </a:rPr>
              <a:t>Channel integration is essential. If a company has offline catalogs, they must match its online catalogs. Ordering has to be available through multiple platforms, such as mobile phones and tablets as well as through desktop computers. </a:t>
            </a:r>
            <a:r>
              <a:rPr lang="en-US" sz="1200" b="0" i="0" u="none" strike="noStrike" kern="1200" baseline="0" dirty="0">
                <a:solidFill>
                  <a:schemeClr val="tx1"/>
                </a:solidFill>
                <a:latin typeface="+mn-lt"/>
                <a:ea typeface="+mn-ea"/>
                <a:cs typeface="+mn-cs"/>
              </a:rPr>
              <a:t>Channel integration is an important feature of Skyjacker’s website, shown here.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84540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Successful e-commerce</a:t>
            </a:r>
            <a:r>
              <a:rPr lang="en-US" baseline="0" dirty="0">
                <a:latin typeface="Arial" charset="0"/>
              </a:rPr>
              <a:t> provides opportunities for brand engagement. Blogs, reviews, and feedback mechanisms allow consumers to become involved with a brand. They provide a way for customers to express their thoughts and can serve as positive word-of-mouth endorsements. Visitors to a site appreciate personalization and customization of pages and information. </a:t>
            </a:r>
            <a:r>
              <a:rPr lang="en-US" sz="1200" b="0" i="0" u="none" strike="noStrike" kern="1200" baseline="0" dirty="0">
                <a:solidFill>
                  <a:schemeClr val="tx1"/>
                </a:solidFill>
                <a:latin typeface="+mn-lt"/>
                <a:ea typeface="+mn-ea"/>
                <a:cs typeface="+mn-cs"/>
              </a:rPr>
              <a:t>Facebook, Twitter, and other sites enable customers to like a brand and become fans.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5646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 high percentage of shoppers place items in a shopping basket, but never complete the transaction. This is a list of strategies firms can use to reduce the rate of shopping cart abandonment.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237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Any lure or attraction that brings people to a website is </a:t>
            </a:r>
            <a:r>
              <a:rPr lang="en-US" sz="1200" b="1" i="0" u="none" strike="noStrike" kern="1200" baseline="0" dirty="0" err="1">
                <a:solidFill>
                  <a:schemeClr val="tx1"/>
                </a:solidFill>
                <a:latin typeface="+mn-lt"/>
                <a:ea typeface="+mn-ea"/>
                <a:cs typeface="+mn-cs"/>
              </a:rPr>
              <a:t>cyberbait</a:t>
            </a:r>
            <a:r>
              <a:rPr lang="en-US" sz="1200" b="0" i="0" u="none" strike="noStrike" kern="1200" baseline="0" dirty="0">
                <a:solidFill>
                  <a:schemeClr val="tx1"/>
                </a:solidFill>
                <a:latin typeface="+mn-lt"/>
                <a:ea typeface="+mn-ea"/>
                <a:cs typeface="+mn-cs"/>
              </a:rPr>
              <a:t>. Common forms include financial incentives, convenience incentives, and value-added incentives. This Piccadilly Restaurant post focuses on a financial enticement—all you can eat fried shrimp at a great price.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93055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various forms of incentives to encourage people to visit a website are finance-, convenience-, and value-added. These incentives are especially important for click-only businesses. Financial incentives can persuade an individual or business to make that first purchase. The most effective financial incentives are reduced prices, free shipping, and e-coupons. Convenience incentives make the online shopping experience easier and encourage return visits. Value-added incentives encourage customers to come back to an e-commerce site and change purchasing habits long-term.</a:t>
            </a:r>
            <a:endParaRPr lang="en-IN" dirty="0"/>
          </a:p>
          <a:p>
            <a:endParaRPr lang="en-IN" dirty="0"/>
          </a:p>
          <a:p>
            <a:r>
              <a:rPr lang="en-US" sz="1800" dirty="0">
                <a:effectLst/>
                <a:latin typeface="Calibri" panose="020F0502020204030204" pitchFamily="34" charset="0"/>
                <a:ea typeface="Calibri" panose="020F0502020204030204" pitchFamily="34" charset="0"/>
              </a:rPr>
              <a:t>The figure shows a 3 prong fish hook, each prong labeled as follows: financial incentives, value added incentives, convenience incentives.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6163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Value-added</a:t>
            </a:r>
            <a:r>
              <a:rPr lang="en-US" baseline="0" dirty="0">
                <a:latin typeface="Arial" charset="0"/>
              </a:rPr>
              <a:t> incentives lead consumers to change purchasing habits over the long term. This slide lists some of the value-added incentives that can be used. The goal is to provide a unique experience or unique opportunities that cannot be obtained in a retail store or at other websites.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8635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objectives for Chapter 8.</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75181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Without any type of offline advertising or marketing, attracting and keeping customers becomes difficult. Offline marketing efforts should be integrated with the e-commerce site.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33422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Over the past few years, consumer shopping patterns have dramatically changed. Mobile marketing is multi-channel online marketing designed to</a:t>
            </a:r>
          </a:p>
          <a:p>
            <a:r>
              <a:rPr lang="en-US" sz="1200" b="0" i="0" u="none" strike="noStrike" kern="1200" baseline="0" dirty="0">
                <a:solidFill>
                  <a:schemeClr val="tx1"/>
                </a:solidFill>
                <a:latin typeface="+mn-lt"/>
                <a:ea typeface="+mn-ea"/>
                <a:cs typeface="+mn-cs"/>
              </a:rPr>
              <a:t>reach consumers on smartphones, tablets, or other related devices through websites, email, text messages, social media, or mobile apps. Mobile marketing reaches every type of device. Most consumers access the internet from a smartphone rather than a desktop or laptop computer, especially younger individuals. Mobile devices enable brands such as </a:t>
            </a:r>
            <a:r>
              <a:rPr lang="en-US" sz="1200" b="0" i="0" u="none" strike="noStrike" kern="1200" baseline="0" dirty="0" err="1">
                <a:solidFill>
                  <a:schemeClr val="tx1"/>
                </a:solidFill>
                <a:latin typeface="+mn-lt"/>
                <a:ea typeface="+mn-ea"/>
                <a:cs typeface="+mn-cs"/>
              </a:rPr>
              <a:t>Chila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Orchata</a:t>
            </a:r>
            <a:r>
              <a:rPr lang="en-US" sz="1200" b="0" i="0" u="none" strike="noStrike" kern="1200" baseline="0" dirty="0">
                <a:solidFill>
                  <a:schemeClr val="tx1"/>
                </a:solidFill>
                <a:latin typeface="+mn-lt"/>
                <a:ea typeface="+mn-ea"/>
                <a:cs typeface="+mn-cs"/>
              </a:rPr>
              <a:t> (shown here) to interact with consumers through social media.</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4685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Mobile marketing differs</a:t>
            </a:r>
            <a:r>
              <a:rPr lang="en-US" baseline="0" dirty="0">
                <a:latin typeface="Arial" charset="0"/>
              </a:rPr>
              <a:t> from other media that provides marketers with opportunities, but also challenges. Mobile devices are personal, and typically used by only one individual. This provides an opportunity to engage with the individual. Embedded GPS technology allows for geo-locating of marketing messages based on a person’s location. Individuals use mobile phones to share photos and videos, and communicate with others. Brands can take advantage of these features. Phones now have voice recognition and number of sensors that can monitor the temperature, human gesturing, and other activities.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8163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Mobile apps either</a:t>
            </a:r>
            <a:r>
              <a:rPr lang="en-US" baseline="0" dirty="0">
                <a:latin typeface="Arial" charset="0"/>
              </a:rPr>
              <a:t> engage consumers with the brand or streamline the business transaction that occurs. Globally, consumers download more than 32 billion apps per year. Another form of mobile marketing is using action codes, such as QR codes, watermarks, and 2D bar codes. These action codes are designed to engage the consumer with the brand in some manner, such as accessing a website or watching a video. Here, we see a</a:t>
            </a:r>
            <a:r>
              <a:rPr lang="en-US" sz="1200" b="0" i="0" u="none" strike="noStrike" kern="1200" baseline="0" dirty="0">
                <a:solidFill>
                  <a:schemeClr val="tx1"/>
                </a:solidFill>
                <a:latin typeface="+mn-lt"/>
                <a:ea typeface="+mn-ea"/>
                <a:cs typeface="+mn-cs"/>
              </a:rPr>
              <a:t>n example of an app developed by Origin Bank for its customers.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548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graph provides data on how marketers are using action codes. The number one-usage is to access videos. Other important uses include e-commerce, opt-in sweepstakes, and social media.</a:t>
            </a:r>
            <a:endParaRPr lang="en-IN" dirty="0"/>
          </a:p>
          <a:p>
            <a:endParaRPr lang="en-IN" dirty="0"/>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y axis is labeled percent and ranges from 0 to 40. The x axis has vertical bars with labels and data from left to right as follows: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Coupon 8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Downloads 7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 commerce 21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Photo gallery 7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Opt</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or sweepstake 20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Recipes 4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Social media 21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Store locator 11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Video 35 percent</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22174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Here, the idea is to get students talking about how they use mobile apps and action codes on their own smartphones. Try to get them to discuss which ones were most useful, how so, and what they purchased as a result.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7183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As society</a:t>
            </a:r>
            <a:r>
              <a:rPr lang="en-US" baseline="0" dirty="0">
                <a:latin typeface="Arial" charset="0"/>
              </a:rPr>
              <a:t> has shifted from desktop computers to laptops, tablets, and smartphones, marketers have adapted to multi-screen formats. This has created challenges as well as opportunities for the various digital marketing strategies shown on this slide.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28418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Interactive marketing is the development of marketing programs that create two-way communications and enhance engagement of consumers with the brand. The internet can track browser activity, where a person goes, and what they do. It can personalize messages. The emphasis of interactive marketing is two-fold – to target individuals and to engage consumers. </a:t>
            </a:r>
            <a:r>
              <a:rPr lang="en-US" sz="1200" b="1" i="0" u="none" strike="noStrike" kern="1200" baseline="0" dirty="0">
                <a:solidFill>
                  <a:schemeClr val="tx1"/>
                </a:solidFill>
                <a:latin typeface="+mn-lt"/>
                <a:ea typeface="+mn-ea"/>
                <a:cs typeface="+mn-cs"/>
              </a:rPr>
              <a:t>Real time marketing </a:t>
            </a:r>
            <a:r>
              <a:rPr lang="en-US" sz="1200" b="0" i="0" u="none" strike="noStrike" kern="1200" baseline="0" dirty="0">
                <a:solidFill>
                  <a:schemeClr val="tx1"/>
                </a:solidFill>
                <a:latin typeface="+mn-lt"/>
                <a:ea typeface="+mn-ea"/>
                <a:cs typeface="+mn-cs"/>
              </a:rPr>
              <a:t>programs help consumers at just the right moment. As shown here, Snickers made effective use of a real time campaign labeled </a:t>
            </a:r>
            <a:r>
              <a:rPr lang="en-US" sz="1200" b="0" i="0" u="none" strike="noStrike" kern="1200" baseline="0" dirty="0" err="1">
                <a:solidFill>
                  <a:schemeClr val="tx1"/>
                </a:solidFill>
                <a:latin typeface="+mn-lt"/>
                <a:ea typeface="+mn-ea"/>
                <a:cs typeface="+mn-cs"/>
              </a:rPr>
              <a:t>Hungerithm</a:t>
            </a:r>
            <a:r>
              <a:rPr lang="en-US" sz="1200" b="0" i="0" u="none" strike="noStrike" kern="1200" baseline="0" dirty="0">
                <a:solidFill>
                  <a:schemeClr val="tx1"/>
                </a:solidFill>
                <a:latin typeface="+mn-lt"/>
                <a:ea typeface="+mn-ea"/>
                <a:cs typeface="+mn-cs"/>
              </a:rPr>
              <a:t>, sent via digital and mobile devices.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58351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Content marketing </a:t>
            </a:r>
            <a:r>
              <a:rPr lang="en-US" dirty="0">
                <a:latin typeface="Arial" charset="0"/>
              </a:rPr>
              <a:t>is not self-promotion or trickery to generate sales. It focuses on providing information and solutions that are important to consumers, that is authentic. Content</a:t>
            </a:r>
            <a:r>
              <a:rPr lang="en-US" baseline="0" dirty="0">
                <a:latin typeface="Arial" charset="0"/>
              </a:rPr>
              <a:t> marketing should provide shareable content. It should be integrated with the website content. It needs to enhance search results and integrate with the social pages of the brand. It is vital that content is updated regularly. </a:t>
            </a:r>
            <a:r>
              <a:rPr lang="en-US" dirty="0">
                <a:latin typeface="Arial" charset="0"/>
              </a:rPr>
              <a:t>Rather than create branded content,</a:t>
            </a:r>
            <a:r>
              <a:rPr lang="en-US" baseline="0" dirty="0">
                <a:latin typeface="Arial" charset="0"/>
              </a:rPr>
              <a:t> a brand may sponsor a blog or related websites. The same keys to success are important. Information needs to be sharable and relevant to consumers. There is a potential for negative reaction if consumers see the sponsored content as self-promotion or just a venue for pushing sales. </a:t>
            </a:r>
            <a:r>
              <a:rPr lang="en-US" b="1" baseline="0" dirty="0">
                <a:latin typeface="Arial" charset="0"/>
              </a:rPr>
              <a:t>Native advertising </a:t>
            </a:r>
            <a:r>
              <a:rPr lang="en-US" baseline="0" dirty="0">
                <a:latin typeface="Arial" charset="0"/>
              </a:rPr>
              <a:t>is always on a third-party website and the goals are to generate sales, increase brand awareness or engagement. While it looks like an article, the tone is to solve a problem through purchasing the brand.</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97911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Location-based advertising, often called </a:t>
            </a:r>
            <a:r>
              <a:rPr lang="en-US" b="1" dirty="0">
                <a:latin typeface="Arial" charset="0"/>
              </a:rPr>
              <a:t>geo-targeting</a:t>
            </a:r>
            <a:r>
              <a:rPr lang="en-US" dirty="0">
                <a:latin typeface="Arial" charset="0"/>
              </a:rPr>
              <a:t>, utilizes the</a:t>
            </a:r>
            <a:r>
              <a:rPr lang="en-US" baseline="0" dirty="0">
                <a:latin typeface="Arial" charset="0"/>
              </a:rPr>
              <a:t> GPS on mobile devices to send targeted messages to individuals based on their geographic location. Restaurants and retailers are investing dollars into this form of mobile marketing. This slide shows the various ways location-based advertising is done. Targeting by DMAs is a broad approach reaching a high number of consumers with a specified DMA. Geo-fencing targets individuals within a short distance of a retail location. Audience-data targeting adds information about consumers to the geographical location information. Geo-aware advertising uses real-time location information to target individuals close to the retail outlet. </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1039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These are the additional objectives for Chapter 8.</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92578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Remarketing</a:t>
            </a:r>
            <a:r>
              <a:rPr lang="en-US" dirty="0">
                <a:latin typeface="Arial" charset="0"/>
              </a:rPr>
              <a:t> involves sending an ad to a person’s computer or mobile device based on </a:t>
            </a:r>
            <a:r>
              <a:rPr lang="en-US" baseline="0" dirty="0">
                <a:latin typeface="Arial" charset="0"/>
              </a:rPr>
              <a:t>his/her visit to the website. The visit shows the individual has some level of interest, which results in a higher conversion rate. Individuals who abandon shopping carts are excellent to target this way.</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6806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rial" charset="0"/>
              </a:rPr>
              <a:t>Behavioral targeting </a:t>
            </a:r>
            <a:r>
              <a:rPr lang="en-US" dirty="0">
                <a:latin typeface="Arial" charset="0"/>
              </a:rPr>
              <a:t>uses web data</a:t>
            </a:r>
            <a:r>
              <a:rPr lang="en-US" baseline="0" dirty="0">
                <a:latin typeface="Arial" charset="0"/>
              </a:rPr>
              <a:t> to identify and create targeted advertising messages. Behavioral targeting can be based on pages a person has visited on the internet. It can be based on keyword searches an individual has typed into a search engine or content that has been read. Behavioral targeting can be based on the browsing behavior of other visitors. Amazon does this when the company says “others who purchased this book also purchased ….” As shown here, b</a:t>
            </a:r>
            <a:r>
              <a:rPr lang="en-US" sz="1200" b="0" i="0" u="none" strike="noStrike" kern="1200" baseline="0" dirty="0">
                <a:solidFill>
                  <a:schemeClr val="tx1"/>
                </a:solidFill>
                <a:latin typeface="+mn-lt"/>
                <a:ea typeface="+mn-ea"/>
                <a:cs typeface="+mn-cs"/>
              </a:rPr>
              <a:t>ehavioral targeting can be used to target bowlers with digital advertisements to individuals who have visited bowling-related websites.</a:t>
            </a:r>
            <a:r>
              <a:rPr lang="en-US" baseline="0" dirty="0">
                <a:latin typeface="Arial" charset="0"/>
              </a:rPr>
              <a:t> </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1918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Blogs and podcasts cover a wide range of topics. </a:t>
            </a:r>
            <a:r>
              <a:rPr lang="en-US" dirty="0">
                <a:latin typeface="Arial" charset="0"/>
              </a:rPr>
              <a:t>Blogs are online musings, written content put on the web for others to read. Some blogs permit visitor comments, others do not. Blogs provide a venue for people to talk online and can generate considerable online buzz, especially for hot topics. Having a company-sponsored blog reassures shoppers and gives them a glimpse of how the company deals with customers. It is an avenue for the company to release new information and for customers to voice opinions. Most importantly, the company controls the website and has an opportunity to respond to complaints. It is important to be honest and not suppress negative comments.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47257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Email is an important component of digital marketing. It can be easily integrated with other channels of communication. It can resemble information that is posted on the website. Email campaigns offer the advantage of having web analytics for an analysis of effectiveness. Web analytics can be used to measure how many people visit a website, where they go on the site, how long they stay at each place on the site, and who abandons the shopping cart before making a purchase. By using web analytics, companies can target specific individuals, such as those who abandon their shopping carts. These targeted emails have a much higher conversion rate.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0988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Following these </a:t>
            </a:r>
            <a:r>
              <a:rPr lang="en-US" baseline="0" dirty="0">
                <a:latin typeface="Arial" charset="0"/>
              </a:rPr>
              <a:t>key points will help you to develop a successful email marketing campaign. It is important to be upfront and honest with subscribers. Build a list for quality, not quantity. Give subscribers what they want, something of value, and show you understand and are familiar with the audience. Keep emails neat and clean, but make them eye-catching. Integrate the email campaign with the social media components. Lastly, be sure to test everything to learn the most successful tactics.</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6992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As students are likely to be younger consumers, you can generate an interesting discussion about this “old-school” online marketing method. It is important to point out the sturdy reliability of this channel and how it can be integrated with other media forms.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81832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Web advertising is effective if ads are placed on the right websites, and the messages resonate with individuals. It is an excellent method of reaching consumers who tend to be younger, more affluent, and internet</a:t>
            </a:r>
            <a:r>
              <a:rPr lang="en-US" baseline="0" dirty="0">
                <a:latin typeface="Arial" charset="0"/>
              </a:rPr>
              <a:t> </a:t>
            </a:r>
            <a:r>
              <a:rPr lang="en-US" dirty="0">
                <a:latin typeface="Arial" charset="0"/>
              </a:rPr>
              <a:t>savvy. Budgets for online advertising have increased in recent years and will continue to increase. One reason for the shift to online advertising is the metrics available to measure results. Online metrics provide almost instant measurements of results.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72889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Widgets are mini-applications embedded in banners. The widget can access external content. It can provide personalized access to information that resides outside of the banner ad and even outside of the website. When clicked, widgets will often take individuals to micro-site landing pages designed for that widget and that brand. These landing pages can even be geo-targeted where different individuals will be taken to different micro-sites based on their geographic location.</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5771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More advertising dollars have shifted to online, but consumers have become</a:t>
            </a:r>
            <a:r>
              <a:rPr lang="en-US" baseline="0" dirty="0">
                <a:latin typeface="Arial" charset="0"/>
              </a:rPr>
              <a:t> more immune, resulting in a response click-through rate for banner ads of 0.27%. To improve response rates, advertisers are targeting individuals using web metrics. Third-party tags have increased dramatically, 267%. Three primary reasons for poor response rates and ads not being seen – 1) ads are below the fold and browsers have to scroll down to see them, 2) consumers are using software to block ads, and 3) fraud. Malicious software and bots can be used to create impressions that ads are being seen when they are not.</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189490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Brand reputations</a:t>
            </a:r>
            <a:r>
              <a:rPr lang="en-US" baseline="0" dirty="0">
                <a:latin typeface="Arial" charset="0"/>
              </a:rPr>
              <a:t> and brand loyalty require integrating offline and online advertising. </a:t>
            </a:r>
            <a:r>
              <a:rPr lang="en-US" b="1" baseline="0" dirty="0">
                <a:latin typeface="Arial" charset="0"/>
              </a:rPr>
              <a:t>Brand spiraling </a:t>
            </a:r>
            <a:r>
              <a:rPr lang="en-US" baseline="0" dirty="0">
                <a:latin typeface="Arial" charset="0"/>
              </a:rPr>
              <a:t>involves using traditional media to promote and attract consumers to a website. Traditional media can be effective in driving web traffic A current trend is to use PURLs, personalized URLs, which allow for a personalized page on a website. </a:t>
            </a:r>
            <a:r>
              <a:rPr lang="en-US" sz="1200" b="0" i="0" u="none" strike="noStrike" kern="1200" baseline="0" dirty="0">
                <a:solidFill>
                  <a:schemeClr val="tx1"/>
                </a:solidFill>
                <a:latin typeface="+mn-lt"/>
                <a:ea typeface="+mn-ea"/>
                <a:cs typeface="+mn-cs"/>
              </a:rPr>
              <a:t>Online advertising is an important part of building an online presence for brands such as JD Bank, shown here. </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9119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Chapter 8 opens with a discussion on new ways of communicating and engaging consumers. Digital marketing involves e-commerce, internet marketing, and mobile marketing. Next comes a </a:t>
            </a:r>
            <a:r>
              <a:rPr lang="en-US" baseline="0" dirty="0">
                <a:latin typeface="Arial" charset="0"/>
              </a:rPr>
              <a:t>discussion of e</a:t>
            </a:r>
            <a:r>
              <a:rPr lang="en-US" dirty="0">
                <a:latin typeface="Arial" charset="0"/>
              </a:rPr>
              <a:t>-commerce programs followed by mobile marketing methods. The chapter concludes with information about strategies, online</a:t>
            </a:r>
            <a:r>
              <a:rPr lang="en-US" baseline="0" dirty="0">
                <a:latin typeface="Arial" charset="0"/>
              </a:rPr>
              <a:t> advertising methodologies, search engine optimization, and international markets.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18907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The largest category of online expenditures is now for search engine optimization (SEO). Nearly 50% of online advertising dollars are spent on SEO. The majority of web traffic begins with an online search, so having a presence in that search process is important. SEO can be reached in three different ways. First, with paid insertions, advertisers pay to have their</a:t>
            </a:r>
            <a:r>
              <a:rPr lang="en-US" baseline="0" dirty="0">
                <a:latin typeface="Arial" charset="0"/>
              </a:rPr>
              <a:t> </a:t>
            </a:r>
            <a:r>
              <a:rPr lang="en-US" dirty="0">
                <a:latin typeface="Arial" charset="0"/>
              </a:rPr>
              <a:t>website appear as the result of a search. Second comes natural or organic emergence. This is the best method because it is natural and the result of the search engine’s algorithms. It takes time to be near the top of natural or organic search results, but the method yields the best results. The third method involves using paid search ads that will appear on the page. Search engine optimization is effective for local businesses. </a:t>
            </a:r>
            <a:r>
              <a:rPr lang="en-US" sz="1200" b="0" i="0" u="none" strike="noStrike" kern="1200" baseline="0" dirty="0">
                <a:solidFill>
                  <a:schemeClr val="tx1"/>
                </a:solidFill>
                <a:latin typeface="+mn-lt"/>
                <a:ea typeface="+mn-ea"/>
                <a:cs typeface="+mn-cs"/>
              </a:rPr>
              <a:t>As shown here, search engine optimization is a significant component of Visit South Walton’s marketing outreach.</a:t>
            </a:r>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5765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 major advantage of digital marketing is that it can be global. It doesn’t matter where the customer is or where the company is located. However, a number of e-commerce businesses do not take advantage of global customers. Shipping can be an issue. It may be difficult and expensive to ship a product to Japan or India. Communication can be an issue, although many people can read English. Technology is important to consider. Videos that play well with broadband connections may not work well in other countries with slower speeds.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44112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first step in using digital marketing in a career is to purchase your online name. You don’t have to build a website yet but should at least own your name URL. The second step is to conduct an internet search of your name. Closely examine where your name appears. This may be surprising. A third digital strategy is to develop an online presence. In addition to your website, you may want to consider writing a blog. If you are interested in marketing as a career, learn more about digital advertising. Visit a local advertising agency to see about an internship, or if someone would be willing</a:t>
            </a:r>
          </a:p>
          <a:p>
            <a:r>
              <a:rPr lang="en-US" sz="1200" b="0" i="0" u="none" strike="noStrike" kern="1200" baseline="0" dirty="0">
                <a:solidFill>
                  <a:schemeClr val="tx1"/>
                </a:solidFill>
                <a:latin typeface="+mn-lt"/>
                <a:ea typeface="+mn-ea"/>
                <a:cs typeface="+mn-cs"/>
              </a:rPr>
              <a:t>to share with you information about digital advertising. Having knowledge of how it all works provides an advantage over other applicants.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43571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a:t>
            </a:r>
            <a:r>
              <a:rPr lang="en-US" baseline="0" dirty="0">
                <a:latin typeface="Arial" charset="0"/>
              </a:rPr>
              <a:t> blog exercises for Chapter 8 include </a:t>
            </a:r>
            <a:r>
              <a:rPr lang="en-IN" sz="1200" dirty="0"/>
              <a:t>Consumer to Consumer (C2C) Marketing, App Design, and Search Engine Optimization.</a:t>
            </a:r>
          </a:p>
          <a:p>
            <a:endParaRPr lang="en-US" dirty="0">
              <a:latin typeface="Arial"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33178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Keeping current with digital and alternative marketing is a major challenge for firms wanting to transmit messages and create venues to facilitate interactions with customers. Three rapidly emerging trends include the use of artificial intelligence,  programmatic advertising, and chatbots. These three technologies mesh with the most recent consumer purchasing patterns. They also lead to efficient instant and interactive communications with customers and prospects.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3755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Think of all the ways in which today’s consumers and businesses rely on digital technologies. They use it to research products, make comparisons, read comments by other consumers, interact with other consumers and businesses, and make product purchases. As we can see here, digital marketing includes anything with a digital footprint.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93403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Digital and mobile marketing programs have dramatically altered the ways in which consumers purchase products. These patterns have influenced the natures and emphases of many integrated marketing communications programs. As we can see here, three primary changes have occurred. First, a shift in where, how, and when consumers examine products, companies, and brands has taken place. Second, the methods by which consumers physically obtain goods continue to evolve. Third, consumer-to-consumer sales have increased.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216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E-commerce markets goods and services over the internet. It is conducted in both the consumer sector and the B-to-B sector. Online sales now account for around 10% of total retail activity. This percentage continues to grow at a faster rate than brick-and-mortar retail sales. As shown here, traditional catalog/retail-based chains such as L.L. Bean now incorporate digital methods into their overall marketing and marketing communications programs.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4085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This is a list of what</a:t>
            </a:r>
            <a:r>
              <a:rPr lang="en-US" baseline="0" dirty="0">
                <a:latin typeface="Arial" charset="0"/>
              </a:rPr>
              <a:t> it takes to create successful </a:t>
            </a:r>
            <a:r>
              <a:rPr lang="en-US" dirty="0">
                <a:latin typeface="Arial" charset="0"/>
              </a:rPr>
              <a:t>e-commerce sites. The focus is on e-commerce being customer-centric with opportunities for engagement and communication. The other main aspect is channel integration.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7605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jp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2018, 2016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Integrated Advertising, Promotion, and Marketing Communications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Ninth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8</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dirty="0"/>
              <a:t>Digital and Mobile Marketing</a:t>
            </a:r>
          </a:p>
        </p:txBody>
      </p:sp>
      <p:pic>
        <p:nvPicPr>
          <p:cNvPr id="10" name="Picture 9" descr="Front Cover: Integrated Advertising, Promotion, and Marketing Communications, Ninth Edition by Clow and Baack.">
            <a:extLst>
              <a:ext uri="{FF2B5EF4-FFF2-40B4-BE49-F238E27FC236}">
                <a16:creationId xmlns:a16="http://schemas.microsoft.com/office/drawing/2014/main" id="{521363D0-1471-40A0-877A-CB03B9F7578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91091" y="1694010"/>
            <a:ext cx="3624966" cy="4494960"/>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7817A-8B1C-48D5-9642-3318731B8074}"/>
              </a:ext>
            </a:extLst>
          </p:cNvPr>
          <p:cNvSpPr>
            <a:spLocks noGrp="1"/>
          </p:cNvSpPr>
          <p:nvPr>
            <p:ph type="title"/>
          </p:nvPr>
        </p:nvSpPr>
        <p:spPr/>
        <p:txBody>
          <a:bodyPr/>
          <a:lstStyle/>
          <a:p>
            <a:r>
              <a:rPr lang="en-IN" sz="3200" dirty="0"/>
              <a:t>Successful E-Commerce Search-Optimized Design</a:t>
            </a:r>
          </a:p>
        </p:txBody>
      </p:sp>
      <p:sp>
        <p:nvSpPr>
          <p:cNvPr id="3" name="Content Placeholder 2">
            <a:extLst>
              <a:ext uri="{FF2B5EF4-FFF2-40B4-BE49-F238E27FC236}">
                <a16:creationId xmlns:a16="http://schemas.microsoft.com/office/drawing/2014/main" id="{A08A1222-CD95-4DF8-8108-18C2B5993661}"/>
              </a:ext>
            </a:extLst>
          </p:cNvPr>
          <p:cNvSpPr>
            <a:spLocks noGrp="1"/>
          </p:cNvSpPr>
          <p:nvPr>
            <p:ph sz="quarter" idx="13"/>
          </p:nvPr>
        </p:nvSpPr>
        <p:spPr/>
        <p:txBody>
          <a:bodyPr/>
          <a:lstStyle/>
          <a:p>
            <a:r>
              <a:rPr lang="en-IN" dirty="0"/>
              <a:t>Majority of Americans do online research</a:t>
            </a:r>
          </a:p>
          <a:p>
            <a:r>
              <a:rPr lang="en-IN" dirty="0"/>
              <a:t>Location on search engine results page (S</a:t>
            </a:r>
            <a:r>
              <a:rPr lang="en-IN" sz="100" dirty="0"/>
              <a:t> </a:t>
            </a:r>
            <a:r>
              <a:rPr lang="en-IN" dirty="0"/>
              <a:t>E</a:t>
            </a:r>
            <a:r>
              <a:rPr lang="en-IN" sz="100" dirty="0"/>
              <a:t> </a:t>
            </a:r>
            <a:r>
              <a:rPr lang="en-IN" dirty="0"/>
              <a:t>R</a:t>
            </a:r>
            <a:r>
              <a:rPr lang="en-IN" sz="100" dirty="0"/>
              <a:t> </a:t>
            </a:r>
            <a:r>
              <a:rPr lang="en-IN" dirty="0"/>
              <a:t>P)</a:t>
            </a:r>
          </a:p>
          <a:p>
            <a:pPr lvl="1"/>
            <a:r>
              <a:rPr lang="en-IN" dirty="0"/>
              <a:t>Design important</a:t>
            </a:r>
          </a:p>
          <a:p>
            <a:pPr lvl="1"/>
            <a:r>
              <a:rPr lang="en-IN" dirty="0"/>
              <a:t>Web search crawlers</a:t>
            </a:r>
          </a:p>
          <a:p>
            <a:pPr lvl="1"/>
            <a:r>
              <a:rPr lang="en-IN" dirty="0"/>
              <a:t>Page title</a:t>
            </a:r>
          </a:p>
          <a:p>
            <a:pPr lvl="1"/>
            <a:r>
              <a:rPr lang="en-IN" dirty="0"/>
              <a:t>Title tags</a:t>
            </a:r>
          </a:p>
        </p:txBody>
      </p:sp>
    </p:spTree>
    <p:extLst>
      <p:ext uri="{BB962C8B-B14F-4D97-AF65-F5344CB8AC3E}">
        <p14:creationId xmlns:p14="http://schemas.microsoft.com/office/powerpoint/2010/main" val="192149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F6F9-D3A6-4499-8BCE-7B8D8BEA9C82}"/>
              </a:ext>
            </a:extLst>
          </p:cNvPr>
          <p:cNvSpPr>
            <a:spLocks noGrp="1"/>
          </p:cNvSpPr>
          <p:nvPr>
            <p:ph type="title"/>
          </p:nvPr>
        </p:nvSpPr>
        <p:spPr/>
        <p:txBody>
          <a:bodyPr/>
          <a:lstStyle/>
          <a:p>
            <a:r>
              <a:rPr lang="en-IN" sz="3200" dirty="0"/>
              <a:t>Successful E-Commerce Customer-Centric Design</a:t>
            </a:r>
          </a:p>
        </p:txBody>
      </p:sp>
      <p:sp>
        <p:nvSpPr>
          <p:cNvPr id="3" name="Content Placeholder 2">
            <a:extLst>
              <a:ext uri="{FF2B5EF4-FFF2-40B4-BE49-F238E27FC236}">
                <a16:creationId xmlns:a16="http://schemas.microsoft.com/office/drawing/2014/main" id="{D68FB2FA-575A-420C-AF1E-2ED0D563AB16}"/>
              </a:ext>
            </a:extLst>
          </p:cNvPr>
          <p:cNvSpPr>
            <a:spLocks noGrp="1"/>
          </p:cNvSpPr>
          <p:nvPr>
            <p:ph sz="quarter" idx="13"/>
          </p:nvPr>
        </p:nvSpPr>
        <p:spPr/>
        <p:txBody>
          <a:bodyPr/>
          <a:lstStyle/>
          <a:p>
            <a:r>
              <a:rPr lang="en-IN" dirty="0"/>
              <a:t>Quickly locate merchandise</a:t>
            </a:r>
          </a:p>
          <a:p>
            <a:r>
              <a:rPr lang="en-IN" dirty="0"/>
              <a:t>Indexed using customer terms</a:t>
            </a:r>
          </a:p>
          <a:p>
            <a:r>
              <a:rPr lang="en-IN" dirty="0"/>
              <a:t>Drill-down search function</a:t>
            </a:r>
          </a:p>
          <a:p>
            <a:r>
              <a:rPr lang="en-IN" dirty="0"/>
              <a:t>Unique product descriptions</a:t>
            </a:r>
          </a:p>
          <a:p>
            <a:r>
              <a:rPr lang="en-IN" dirty="0"/>
              <a:t>Avoid thin and duplicate copy</a:t>
            </a:r>
          </a:p>
          <a:p>
            <a:r>
              <a:rPr lang="en-IN" dirty="0"/>
              <a:t>Pictures better than words</a:t>
            </a:r>
          </a:p>
          <a:p>
            <a:r>
              <a:rPr lang="en-IN" dirty="0"/>
              <a:t>4-6 products per page optimal</a:t>
            </a:r>
          </a:p>
        </p:txBody>
      </p:sp>
    </p:spTree>
    <p:extLst>
      <p:ext uri="{BB962C8B-B14F-4D97-AF65-F5344CB8AC3E}">
        <p14:creationId xmlns:p14="http://schemas.microsoft.com/office/powerpoint/2010/main" val="4210425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90F72-0FAB-4284-8A76-42F180F993C9}"/>
              </a:ext>
            </a:extLst>
          </p:cNvPr>
          <p:cNvSpPr>
            <a:spLocks noGrp="1"/>
          </p:cNvSpPr>
          <p:nvPr>
            <p:ph type="title"/>
          </p:nvPr>
        </p:nvSpPr>
        <p:spPr/>
        <p:txBody>
          <a:bodyPr/>
          <a:lstStyle/>
          <a:p>
            <a:r>
              <a:rPr lang="en-IN" sz="3200" dirty="0"/>
              <a:t>Successful E-Commerce Mobile-Optimized Design</a:t>
            </a:r>
          </a:p>
        </p:txBody>
      </p:sp>
      <p:sp>
        <p:nvSpPr>
          <p:cNvPr id="3" name="Content Placeholder 2">
            <a:extLst>
              <a:ext uri="{FF2B5EF4-FFF2-40B4-BE49-F238E27FC236}">
                <a16:creationId xmlns:a16="http://schemas.microsoft.com/office/drawing/2014/main" id="{42213A0B-5234-4152-BFF2-C80FA4D94AF8}"/>
              </a:ext>
            </a:extLst>
          </p:cNvPr>
          <p:cNvSpPr>
            <a:spLocks noGrp="1"/>
          </p:cNvSpPr>
          <p:nvPr>
            <p:ph sz="quarter" idx="13"/>
          </p:nvPr>
        </p:nvSpPr>
        <p:spPr/>
        <p:txBody>
          <a:bodyPr/>
          <a:lstStyle/>
          <a:p>
            <a:r>
              <a:rPr lang="en-IN" dirty="0"/>
              <a:t>Adaptive design</a:t>
            </a:r>
          </a:p>
          <a:p>
            <a:r>
              <a:rPr lang="en-IN" dirty="0"/>
              <a:t>Higher interactions and conversions</a:t>
            </a:r>
          </a:p>
          <a:p>
            <a:r>
              <a:rPr lang="en-IN" dirty="0"/>
              <a:t>Advantages</a:t>
            </a:r>
          </a:p>
          <a:p>
            <a:pPr lvl="1"/>
            <a:r>
              <a:rPr lang="en-IN" dirty="0"/>
              <a:t>50% of online purchases made on mobile devices</a:t>
            </a:r>
          </a:p>
          <a:p>
            <a:pPr lvl="1"/>
            <a:r>
              <a:rPr lang="en-IN" dirty="0"/>
              <a:t>Without adaptive design, ranked lower in search</a:t>
            </a:r>
          </a:p>
        </p:txBody>
      </p:sp>
      <p:pic>
        <p:nvPicPr>
          <p:cNvPr id="6" name="Content Placeholder 5" descr="A photo of the website for Terrebonne General Medical Center, with graphics and menu optimized for mobile devices.">
            <a:extLst>
              <a:ext uri="{FF2B5EF4-FFF2-40B4-BE49-F238E27FC236}">
                <a16:creationId xmlns:a16="http://schemas.microsoft.com/office/drawing/2014/main" id="{12B436D7-345A-49AF-AA34-FCD0CABFCC67}"/>
              </a:ext>
            </a:extLst>
          </p:cNvPr>
          <p:cNvPicPr>
            <a:picLocks noGrp="1" noChangeAspect="1"/>
          </p:cNvPicPr>
          <p:nvPr>
            <p:ph sz="quarter" idx="14"/>
          </p:nvPr>
        </p:nvPicPr>
        <p:blipFill>
          <a:blip r:embed="rId3"/>
          <a:stretch>
            <a:fillRect/>
          </a:stretch>
        </p:blipFill>
        <p:spPr>
          <a:xfrm>
            <a:off x="5501188" y="1552575"/>
            <a:ext cx="2378661" cy="4438650"/>
          </a:xfrm>
          <a:prstGeom prst="rect">
            <a:avLst/>
          </a:prstGeom>
        </p:spPr>
      </p:pic>
    </p:spTree>
    <p:extLst>
      <p:ext uri="{BB962C8B-B14F-4D97-AF65-F5344CB8AC3E}">
        <p14:creationId xmlns:p14="http://schemas.microsoft.com/office/powerpoint/2010/main" val="1405844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3D0B-5B91-4DC0-B719-3A052990F7F4}"/>
              </a:ext>
            </a:extLst>
          </p:cNvPr>
          <p:cNvSpPr>
            <a:spLocks noGrp="1"/>
          </p:cNvSpPr>
          <p:nvPr>
            <p:ph type="title"/>
          </p:nvPr>
        </p:nvSpPr>
        <p:spPr/>
        <p:txBody>
          <a:bodyPr/>
          <a:lstStyle/>
          <a:p>
            <a:r>
              <a:rPr lang="en-IN" sz="3200" dirty="0"/>
              <a:t>Successful E-Commerce Consistent Customer Experience</a:t>
            </a:r>
          </a:p>
        </p:txBody>
      </p:sp>
      <p:sp>
        <p:nvSpPr>
          <p:cNvPr id="3" name="Content Placeholder 2">
            <a:extLst>
              <a:ext uri="{FF2B5EF4-FFF2-40B4-BE49-F238E27FC236}">
                <a16:creationId xmlns:a16="http://schemas.microsoft.com/office/drawing/2014/main" id="{6EA371DA-9C9F-4C23-A07C-E7D7A90C2A8D}"/>
              </a:ext>
            </a:extLst>
          </p:cNvPr>
          <p:cNvSpPr>
            <a:spLocks noGrp="1"/>
          </p:cNvSpPr>
          <p:nvPr>
            <p:ph sz="quarter" idx="13"/>
          </p:nvPr>
        </p:nvSpPr>
        <p:spPr/>
        <p:txBody>
          <a:bodyPr/>
          <a:lstStyle/>
          <a:p>
            <a:r>
              <a:rPr lang="en-IN" dirty="0"/>
              <a:t>Customers expect consistent, positive experiences</a:t>
            </a:r>
          </a:p>
          <a:p>
            <a:r>
              <a:rPr lang="en-IN" dirty="0"/>
              <a:t>Zero tolerance for poor web performance</a:t>
            </a:r>
          </a:p>
          <a:p>
            <a:r>
              <a:rPr lang="en-IN" dirty="0"/>
              <a:t>Dissatisfaction = lost sales</a:t>
            </a:r>
          </a:p>
          <a:p>
            <a:r>
              <a:rPr lang="en-IN" dirty="0"/>
              <a:t>Load time a key factor</a:t>
            </a:r>
          </a:p>
        </p:txBody>
      </p:sp>
    </p:spTree>
    <p:extLst>
      <p:ext uri="{BB962C8B-B14F-4D97-AF65-F5344CB8AC3E}">
        <p14:creationId xmlns:p14="http://schemas.microsoft.com/office/powerpoint/2010/main" val="164310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9CDC-BBA1-4218-999F-DECD35E79C5F}"/>
              </a:ext>
            </a:extLst>
          </p:cNvPr>
          <p:cNvSpPr>
            <a:spLocks noGrp="1"/>
          </p:cNvSpPr>
          <p:nvPr>
            <p:ph type="title"/>
          </p:nvPr>
        </p:nvSpPr>
        <p:spPr/>
        <p:txBody>
          <a:bodyPr/>
          <a:lstStyle/>
          <a:p>
            <a:r>
              <a:rPr lang="en-IN" sz="3200" dirty="0"/>
              <a:t>Successful E-Commerce Channel Integration</a:t>
            </a:r>
          </a:p>
        </p:txBody>
      </p:sp>
      <p:pic>
        <p:nvPicPr>
          <p:cNvPr id="6" name="Content Placeholder 5" descr="A photo of the website for Skyjacker Suspensions, with drop down menus for visitors to find hardware parts.">
            <a:extLst>
              <a:ext uri="{FF2B5EF4-FFF2-40B4-BE49-F238E27FC236}">
                <a16:creationId xmlns:a16="http://schemas.microsoft.com/office/drawing/2014/main" id="{419B3F78-4D51-424E-83DB-E499B8D111D5}"/>
              </a:ext>
            </a:extLst>
          </p:cNvPr>
          <p:cNvPicPr>
            <a:picLocks noGrp="1" noChangeAspect="1"/>
          </p:cNvPicPr>
          <p:nvPr>
            <p:ph sz="quarter" idx="14"/>
          </p:nvPr>
        </p:nvPicPr>
        <p:blipFill>
          <a:blip r:embed="rId3"/>
          <a:stretch>
            <a:fillRect/>
          </a:stretch>
        </p:blipFill>
        <p:spPr>
          <a:xfrm>
            <a:off x="457200" y="1642110"/>
            <a:ext cx="3992562" cy="3023436"/>
          </a:xfrm>
          <a:prstGeom prst="rect">
            <a:avLst/>
          </a:prstGeom>
        </p:spPr>
      </p:pic>
      <p:sp>
        <p:nvSpPr>
          <p:cNvPr id="3" name="Content Placeholder 2">
            <a:extLst>
              <a:ext uri="{FF2B5EF4-FFF2-40B4-BE49-F238E27FC236}">
                <a16:creationId xmlns:a16="http://schemas.microsoft.com/office/drawing/2014/main" id="{3F7644C8-965B-4C7D-B54A-110E8E6414E1}"/>
              </a:ext>
            </a:extLst>
          </p:cNvPr>
          <p:cNvSpPr>
            <a:spLocks noGrp="1"/>
          </p:cNvSpPr>
          <p:nvPr>
            <p:ph sz="quarter" idx="13"/>
          </p:nvPr>
        </p:nvSpPr>
        <p:spPr>
          <a:xfrm>
            <a:off x="4694830" y="1642110"/>
            <a:ext cx="3991970" cy="4438650"/>
          </a:xfrm>
        </p:spPr>
        <p:txBody>
          <a:bodyPr/>
          <a:lstStyle/>
          <a:p>
            <a:r>
              <a:rPr lang="en-IN" dirty="0"/>
              <a:t>Essential for selling beyond the web</a:t>
            </a:r>
          </a:p>
          <a:p>
            <a:r>
              <a:rPr lang="en-IN" dirty="0"/>
              <a:t>Online and offline </a:t>
            </a:r>
            <a:r>
              <a:rPr lang="en-IN" dirty="0" err="1"/>
              <a:t>catalogs</a:t>
            </a:r>
            <a:r>
              <a:rPr lang="en-IN" dirty="0"/>
              <a:t> integrated</a:t>
            </a:r>
          </a:p>
          <a:p>
            <a:r>
              <a:rPr lang="en-IN" dirty="0"/>
              <a:t>Access from any digital platform</a:t>
            </a:r>
          </a:p>
        </p:txBody>
      </p:sp>
    </p:spTree>
    <p:extLst>
      <p:ext uri="{BB962C8B-B14F-4D97-AF65-F5344CB8AC3E}">
        <p14:creationId xmlns:p14="http://schemas.microsoft.com/office/powerpoint/2010/main" val="1783427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80FC-D864-4D0C-840C-F6E8D3EDA8CB}"/>
              </a:ext>
            </a:extLst>
          </p:cNvPr>
          <p:cNvSpPr>
            <a:spLocks noGrp="1"/>
          </p:cNvSpPr>
          <p:nvPr>
            <p:ph type="title"/>
          </p:nvPr>
        </p:nvSpPr>
        <p:spPr/>
        <p:txBody>
          <a:bodyPr/>
          <a:lstStyle/>
          <a:p>
            <a:r>
              <a:rPr lang="en-IN" sz="3200" dirty="0"/>
              <a:t>Successful E-Commerce Brand Engagement</a:t>
            </a:r>
          </a:p>
        </p:txBody>
      </p:sp>
      <p:sp>
        <p:nvSpPr>
          <p:cNvPr id="3" name="Content Placeholder 2">
            <a:extLst>
              <a:ext uri="{FF2B5EF4-FFF2-40B4-BE49-F238E27FC236}">
                <a16:creationId xmlns:a16="http://schemas.microsoft.com/office/drawing/2014/main" id="{6308C8E1-04FE-4FA9-90F4-C58ADFCA067B}"/>
              </a:ext>
            </a:extLst>
          </p:cNvPr>
          <p:cNvSpPr>
            <a:spLocks noGrp="1"/>
          </p:cNvSpPr>
          <p:nvPr>
            <p:ph sz="quarter" idx="13"/>
          </p:nvPr>
        </p:nvSpPr>
        <p:spPr/>
        <p:txBody>
          <a:bodyPr/>
          <a:lstStyle/>
          <a:p>
            <a:r>
              <a:rPr lang="en-IN" dirty="0"/>
              <a:t>Opportunities for engagement</a:t>
            </a:r>
          </a:p>
          <a:p>
            <a:r>
              <a:rPr lang="en-IN" dirty="0"/>
              <a:t>Blogs, reviews, feedback</a:t>
            </a:r>
          </a:p>
          <a:p>
            <a:r>
              <a:rPr lang="en-IN" dirty="0"/>
              <a:t>Personalization and customization</a:t>
            </a:r>
          </a:p>
        </p:txBody>
      </p:sp>
    </p:spTree>
    <p:extLst>
      <p:ext uri="{BB962C8B-B14F-4D97-AF65-F5344CB8AC3E}">
        <p14:creationId xmlns:p14="http://schemas.microsoft.com/office/powerpoint/2010/main" val="303662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3B2D-2C18-453F-8914-937B0B2D45EC}"/>
              </a:ext>
            </a:extLst>
          </p:cNvPr>
          <p:cNvSpPr>
            <a:spLocks noGrp="1"/>
          </p:cNvSpPr>
          <p:nvPr>
            <p:ph type="title"/>
          </p:nvPr>
        </p:nvSpPr>
        <p:spPr/>
        <p:txBody>
          <a:bodyPr/>
          <a:lstStyle/>
          <a:p>
            <a:r>
              <a:rPr lang="en-IN" sz="3200" dirty="0"/>
              <a:t>Successful E-Commerce Shopping Cart Abandonment</a:t>
            </a:r>
          </a:p>
        </p:txBody>
      </p:sp>
      <p:sp>
        <p:nvSpPr>
          <p:cNvPr id="3" name="Content Placeholder 2">
            <a:extLst>
              <a:ext uri="{FF2B5EF4-FFF2-40B4-BE49-F238E27FC236}">
                <a16:creationId xmlns:a16="http://schemas.microsoft.com/office/drawing/2014/main" id="{6A0664E6-9883-45A7-BBEE-A346DF2B3A5A}"/>
              </a:ext>
            </a:extLst>
          </p:cNvPr>
          <p:cNvSpPr>
            <a:spLocks noGrp="1"/>
          </p:cNvSpPr>
          <p:nvPr>
            <p:ph sz="quarter" idx="13"/>
          </p:nvPr>
        </p:nvSpPr>
        <p:spPr/>
        <p:txBody>
          <a:bodyPr/>
          <a:lstStyle/>
          <a:p>
            <a:r>
              <a:rPr lang="en-IN" dirty="0"/>
              <a:t>Show any additional costs</a:t>
            </a:r>
          </a:p>
          <a:p>
            <a:r>
              <a:rPr lang="en-IN" dirty="0"/>
              <a:t>Make checkout simple</a:t>
            </a:r>
          </a:p>
          <a:p>
            <a:r>
              <a:rPr lang="en-IN" dirty="0"/>
              <a:t>Make it easy to enter discount codes</a:t>
            </a:r>
          </a:p>
          <a:p>
            <a:r>
              <a:rPr lang="en-IN" dirty="0"/>
              <a:t>Provide safe checkout procedures</a:t>
            </a:r>
          </a:p>
        </p:txBody>
      </p:sp>
    </p:spTree>
    <p:extLst>
      <p:ext uri="{BB962C8B-B14F-4D97-AF65-F5344CB8AC3E}">
        <p14:creationId xmlns:p14="http://schemas.microsoft.com/office/powerpoint/2010/main" val="2760234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614F-C8CA-4CDA-9A0B-D3ADD3240A05}"/>
              </a:ext>
            </a:extLst>
          </p:cNvPr>
          <p:cNvSpPr>
            <a:spLocks noGrp="1"/>
          </p:cNvSpPr>
          <p:nvPr>
            <p:ph type="title"/>
          </p:nvPr>
        </p:nvSpPr>
        <p:spPr/>
        <p:txBody>
          <a:bodyPr/>
          <a:lstStyle/>
          <a:p>
            <a:r>
              <a:rPr lang="en-IN" sz="3200" dirty="0"/>
              <a:t>Successful E-Commerce </a:t>
            </a:r>
            <a:r>
              <a:rPr lang="en-IN" sz="3200" dirty="0" err="1"/>
              <a:t>E-Commerce</a:t>
            </a:r>
            <a:r>
              <a:rPr lang="en-IN" sz="3200" dirty="0"/>
              <a:t> Incentives</a:t>
            </a:r>
          </a:p>
        </p:txBody>
      </p:sp>
      <p:sp>
        <p:nvSpPr>
          <p:cNvPr id="3" name="Content Placeholder 2">
            <a:extLst>
              <a:ext uri="{FF2B5EF4-FFF2-40B4-BE49-F238E27FC236}">
                <a16:creationId xmlns:a16="http://schemas.microsoft.com/office/drawing/2014/main" id="{4DE02E67-6D23-47C8-9484-65782E58553A}"/>
              </a:ext>
            </a:extLst>
          </p:cNvPr>
          <p:cNvSpPr>
            <a:spLocks noGrp="1"/>
          </p:cNvSpPr>
          <p:nvPr>
            <p:ph sz="quarter" idx="13"/>
          </p:nvPr>
        </p:nvSpPr>
        <p:spPr/>
        <p:txBody>
          <a:bodyPr/>
          <a:lstStyle/>
          <a:p>
            <a:r>
              <a:rPr lang="en-IN" dirty="0" err="1"/>
              <a:t>Cyberbait</a:t>
            </a:r>
            <a:r>
              <a:rPr lang="en-IN" dirty="0"/>
              <a:t> = lure or attraction to website</a:t>
            </a:r>
          </a:p>
          <a:p>
            <a:r>
              <a:rPr lang="en-IN" dirty="0"/>
              <a:t>Incentives may be</a:t>
            </a:r>
          </a:p>
          <a:p>
            <a:pPr lvl="1"/>
            <a:r>
              <a:rPr lang="en-IN" dirty="0"/>
              <a:t>Financial</a:t>
            </a:r>
          </a:p>
          <a:p>
            <a:pPr lvl="1"/>
            <a:r>
              <a:rPr lang="en-IN" dirty="0"/>
              <a:t>Convenience</a:t>
            </a:r>
          </a:p>
          <a:p>
            <a:pPr lvl="1"/>
            <a:r>
              <a:rPr lang="en-IN" dirty="0"/>
              <a:t>Value-added</a:t>
            </a:r>
          </a:p>
        </p:txBody>
      </p:sp>
      <p:pic>
        <p:nvPicPr>
          <p:cNvPr id="6" name="Content Placeholder 5" descr="A sponsored Facebook post for Piccadilly restaurant shows photos of two shrimp dishes and promotes the restaurant’s seasonal seafood celebration. The title reads catch delicious seafood dishes.">
            <a:extLst>
              <a:ext uri="{FF2B5EF4-FFF2-40B4-BE49-F238E27FC236}">
                <a16:creationId xmlns:a16="http://schemas.microsoft.com/office/drawing/2014/main" id="{667DC795-8DFF-4B4E-B36C-0CA958550C72}"/>
              </a:ext>
            </a:extLst>
          </p:cNvPr>
          <p:cNvPicPr>
            <a:picLocks noGrp="1" noChangeAspect="1"/>
          </p:cNvPicPr>
          <p:nvPr>
            <p:ph sz="quarter" idx="14"/>
          </p:nvPr>
        </p:nvPicPr>
        <p:blipFill>
          <a:blip r:embed="rId3"/>
          <a:stretch>
            <a:fillRect/>
          </a:stretch>
        </p:blipFill>
        <p:spPr>
          <a:xfrm>
            <a:off x="4694238" y="1552575"/>
            <a:ext cx="3992562" cy="4317748"/>
          </a:xfrm>
          <a:prstGeom prst="rect">
            <a:avLst/>
          </a:prstGeom>
        </p:spPr>
      </p:pic>
    </p:spTree>
    <p:extLst>
      <p:ext uri="{BB962C8B-B14F-4D97-AF65-F5344CB8AC3E}">
        <p14:creationId xmlns:p14="http://schemas.microsoft.com/office/powerpoint/2010/main" val="1602662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C3B4-2863-4E03-8716-B9D46D83404C}"/>
              </a:ext>
            </a:extLst>
          </p:cNvPr>
          <p:cNvSpPr>
            <a:spLocks noGrp="1"/>
          </p:cNvSpPr>
          <p:nvPr>
            <p:ph type="title"/>
          </p:nvPr>
        </p:nvSpPr>
        <p:spPr/>
        <p:txBody>
          <a:bodyPr/>
          <a:lstStyle/>
          <a:p>
            <a:r>
              <a:rPr lang="en-IN" sz="3200" dirty="0"/>
              <a:t>Figure 8.2: Common Forms of </a:t>
            </a:r>
            <a:r>
              <a:rPr lang="en-IN" sz="3200" dirty="0" err="1"/>
              <a:t>Cyberbait</a:t>
            </a:r>
            <a:endParaRPr lang="en-IN" sz="3200" dirty="0"/>
          </a:p>
        </p:txBody>
      </p:sp>
      <p:pic>
        <p:nvPicPr>
          <p:cNvPr id="5" name="Content Placeholder 4" descr="A figure shows the common forms of cyber bait. For long description in Notes pane, press F6.">
            <a:extLst>
              <a:ext uri="{FF2B5EF4-FFF2-40B4-BE49-F238E27FC236}">
                <a16:creationId xmlns:a16="http://schemas.microsoft.com/office/drawing/2014/main" id="{7C922FB3-25E7-4184-8CFA-FBF81850C7AA}"/>
              </a:ext>
            </a:extLst>
          </p:cNvPr>
          <p:cNvPicPr>
            <a:picLocks noGrp="1" noChangeAspect="1"/>
          </p:cNvPicPr>
          <p:nvPr>
            <p:ph sz="quarter" idx="13"/>
          </p:nvPr>
        </p:nvPicPr>
        <p:blipFill>
          <a:blip r:embed="rId3"/>
          <a:stretch>
            <a:fillRect/>
          </a:stretch>
        </p:blipFill>
        <p:spPr>
          <a:xfrm>
            <a:off x="665713" y="1938359"/>
            <a:ext cx="7815749" cy="3895682"/>
          </a:xfrm>
          <a:prstGeom prst="rect">
            <a:avLst/>
          </a:prstGeom>
        </p:spPr>
      </p:pic>
    </p:spTree>
    <p:extLst>
      <p:ext uri="{BB962C8B-B14F-4D97-AF65-F5344CB8AC3E}">
        <p14:creationId xmlns:p14="http://schemas.microsoft.com/office/powerpoint/2010/main" val="1085433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00251-60F5-4568-8BC5-4A6A76DC1DAB}"/>
              </a:ext>
            </a:extLst>
          </p:cNvPr>
          <p:cNvSpPr>
            <a:spLocks noGrp="1"/>
          </p:cNvSpPr>
          <p:nvPr>
            <p:ph type="title"/>
          </p:nvPr>
        </p:nvSpPr>
        <p:spPr/>
        <p:txBody>
          <a:bodyPr/>
          <a:lstStyle/>
          <a:p>
            <a:r>
              <a:rPr lang="en-IN" dirty="0"/>
              <a:t>Figure 8.3: Value-Added Incentives</a:t>
            </a:r>
          </a:p>
        </p:txBody>
      </p:sp>
      <p:sp>
        <p:nvSpPr>
          <p:cNvPr id="3" name="Content Placeholder 2">
            <a:extLst>
              <a:ext uri="{FF2B5EF4-FFF2-40B4-BE49-F238E27FC236}">
                <a16:creationId xmlns:a16="http://schemas.microsoft.com/office/drawing/2014/main" id="{FA500879-B5F4-4748-8DB7-7C65C0143BD8}"/>
              </a:ext>
            </a:extLst>
          </p:cNvPr>
          <p:cNvSpPr>
            <a:spLocks noGrp="1"/>
          </p:cNvSpPr>
          <p:nvPr>
            <p:ph sz="quarter" idx="13"/>
          </p:nvPr>
        </p:nvSpPr>
        <p:spPr/>
        <p:txBody>
          <a:bodyPr/>
          <a:lstStyle/>
          <a:p>
            <a:r>
              <a:rPr lang="en-IN" dirty="0"/>
              <a:t>Customized shopping</a:t>
            </a:r>
          </a:p>
          <a:p>
            <a:r>
              <a:rPr lang="en-IN" dirty="0"/>
              <a:t>Unique product information</a:t>
            </a:r>
          </a:p>
          <a:p>
            <a:r>
              <a:rPr lang="en-IN" dirty="0"/>
              <a:t>Mobile apps</a:t>
            </a:r>
          </a:p>
          <a:p>
            <a:r>
              <a:rPr lang="en-IN" dirty="0"/>
              <a:t>Social media engagement</a:t>
            </a:r>
          </a:p>
          <a:p>
            <a:r>
              <a:rPr lang="en-IN" dirty="0"/>
              <a:t>Exclusive shopping</a:t>
            </a:r>
          </a:p>
          <a:p>
            <a:r>
              <a:rPr lang="en-IN" dirty="0"/>
              <a:t>Tutorials, usage tips, and repair instructions</a:t>
            </a:r>
          </a:p>
        </p:txBody>
      </p:sp>
    </p:spTree>
    <p:extLst>
      <p:ext uri="{BB962C8B-B14F-4D97-AF65-F5344CB8AC3E}">
        <p14:creationId xmlns:p14="http://schemas.microsoft.com/office/powerpoint/2010/main" val="224189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(1 of 2)</a:t>
            </a:r>
          </a:p>
        </p:txBody>
      </p:sp>
      <p:sp>
        <p:nvSpPr>
          <p:cNvPr id="3" name="Content Placeholder 2"/>
          <p:cNvSpPr>
            <a:spLocks noGrp="1"/>
          </p:cNvSpPr>
          <p:nvPr>
            <p:ph sz="quarter" idx="13"/>
          </p:nvPr>
        </p:nvSpPr>
        <p:spPr/>
        <p:txBody>
          <a:bodyPr/>
          <a:lstStyle/>
          <a:p>
            <a:pPr marL="432" indent="0">
              <a:buNone/>
            </a:pPr>
            <a:r>
              <a:rPr lang="en-IN" b="1" dirty="0">
                <a:solidFill>
                  <a:srgbClr val="007FA3"/>
                </a:solidFill>
              </a:rPr>
              <a:t>8.1</a:t>
            </a:r>
            <a:r>
              <a:rPr lang="en-IN" dirty="0"/>
              <a:t> What is digital marketing?</a:t>
            </a:r>
          </a:p>
          <a:p>
            <a:pPr marL="432" indent="0">
              <a:buNone/>
            </a:pPr>
            <a:r>
              <a:rPr lang="en-IN" b="1" dirty="0">
                <a:solidFill>
                  <a:srgbClr val="007FA3"/>
                </a:solidFill>
              </a:rPr>
              <a:t>8.2</a:t>
            </a:r>
            <a:r>
              <a:rPr lang="en-IN" dirty="0"/>
              <a:t> How have newer consumer shopping patterns affected the field of marketing communications?</a:t>
            </a:r>
          </a:p>
          <a:p>
            <a:pPr marL="432" indent="0">
              <a:buNone/>
            </a:pPr>
            <a:r>
              <a:rPr lang="en-IN" b="1" dirty="0">
                <a:solidFill>
                  <a:srgbClr val="007FA3"/>
                </a:solidFill>
              </a:rPr>
              <a:t>8.3</a:t>
            </a:r>
            <a:r>
              <a:rPr lang="en-IN" dirty="0"/>
              <a:t> How can e-commerce programs and incentives build a stronger customer base and overcome consumer concerns at the same time?</a:t>
            </a:r>
          </a:p>
          <a:p>
            <a:pPr marL="432" indent="0">
              <a:buNone/>
            </a:pPr>
            <a:r>
              <a:rPr lang="en-IN" b="1" dirty="0">
                <a:solidFill>
                  <a:srgbClr val="007FA3"/>
                </a:solidFill>
              </a:rPr>
              <a:t>8.4</a:t>
            </a:r>
            <a:r>
              <a:rPr lang="en-IN" dirty="0"/>
              <a:t> How do companies utilize mobile marketing systems?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1761-47CF-4B04-AAEF-9081C701CD9C}"/>
              </a:ext>
            </a:extLst>
          </p:cNvPr>
          <p:cNvSpPr>
            <a:spLocks noGrp="1"/>
          </p:cNvSpPr>
          <p:nvPr>
            <p:ph type="title"/>
          </p:nvPr>
        </p:nvSpPr>
        <p:spPr/>
        <p:txBody>
          <a:bodyPr/>
          <a:lstStyle/>
          <a:p>
            <a:r>
              <a:rPr lang="en-IN" sz="3200" dirty="0"/>
              <a:t>Successful E-Commerce Offline Marketing Integration</a:t>
            </a:r>
          </a:p>
        </p:txBody>
      </p:sp>
      <p:sp>
        <p:nvSpPr>
          <p:cNvPr id="3" name="Content Placeholder 2">
            <a:extLst>
              <a:ext uri="{FF2B5EF4-FFF2-40B4-BE49-F238E27FC236}">
                <a16:creationId xmlns:a16="http://schemas.microsoft.com/office/drawing/2014/main" id="{0FFA6DCB-DE84-4864-963A-DD24A777C30A}"/>
              </a:ext>
            </a:extLst>
          </p:cNvPr>
          <p:cNvSpPr>
            <a:spLocks noGrp="1"/>
          </p:cNvSpPr>
          <p:nvPr>
            <p:ph sz="quarter" idx="13"/>
          </p:nvPr>
        </p:nvSpPr>
        <p:spPr/>
        <p:txBody>
          <a:bodyPr/>
          <a:lstStyle/>
          <a:p>
            <a:r>
              <a:rPr lang="en-IN" dirty="0"/>
              <a:t>Integrate offline marketing with e-commerce site</a:t>
            </a:r>
          </a:p>
          <a:p>
            <a:r>
              <a:rPr lang="en-IN" dirty="0"/>
              <a:t>Information must match on all platforms</a:t>
            </a:r>
          </a:p>
          <a:p>
            <a:r>
              <a:rPr lang="en-IN" dirty="0"/>
              <a:t>Include web U</a:t>
            </a:r>
            <a:r>
              <a:rPr lang="en-IN" sz="100" dirty="0"/>
              <a:t> </a:t>
            </a:r>
            <a:r>
              <a:rPr lang="en-IN" dirty="0"/>
              <a:t>R</a:t>
            </a:r>
            <a:r>
              <a:rPr lang="en-IN" sz="100" dirty="0"/>
              <a:t> </a:t>
            </a:r>
            <a:r>
              <a:rPr lang="en-IN" dirty="0"/>
              <a:t>L in all materials</a:t>
            </a:r>
          </a:p>
        </p:txBody>
      </p:sp>
    </p:spTree>
    <p:extLst>
      <p:ext uri="{BB962C8B-B14F-4D97-AF65-F5344CB8AC3E}">
        <p14:creationId xmlns:p14="http://schemas.microsoft.com/office/powerpoint/2010/main" val="3545027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9F9A-1C7E-463B-B967-FB5A0DBD9C1D}"/>
              </a:ext>
            </a:extLst>
          </p:cNvPr>
          <p:cNvSpPr>
            <a:spLocks noGrp="1"/>
          </p:cNvSpPr>
          <p:nvPr>
            <p:ph type="title"/>
          </p:nvPr>
        </p:nvSpPr>
        <p:spPr/>
        <p:txBody>
          <a:bodyPr/>
          <a:lstStyle/>
          <a:p>
            <a:r>
              <a:rPr lang="en-IN" dirty="0"/>
              <a:t>Mobile Marketing </a:t>
            </a:r>
            <a:r>
              <a:rPr lang="en-IN" sz="2000" b="0" dirty="0"/>
              <a:t>(1 of 2)</a:t>
            </a:r>
          </a:p>
        </p:txBody>
      </p:sp>
      <p:pic>
        <p:nvPicPr>
          <p:cNvPr id="6" name="Content Placeholder 5" descr="A shared Facebook post by Chila ‘Orchata shows a photo of a pumpkin spice martini and link to the Chila ‘Orchata. com website for the recipe. The post shows 1400 likes, 47 comments, and 211 shares.">
            <a:extLst>
              <a:ext uri="{FF2B5EF4-FFF2-40B4-BE49-F238E27FC236}">
                <a16:creationId xmlns:a16="http://schemas.microsoft.com/office/drawing/2014/main" id="{B40F36EA-335C-4C81-B3B2-A2E5A15B3198}"/>
              </a:ext>
            </a:extLst>
          </p:cNvPr>
          <p:cNvPicPr>
            <a:picLocks noGrp="1" noChangeAspect="1"/>
          </p:cNvPicPr>
          <p:nvPr>
            <p:ph sz="quarter" idx="14"/>
          </p:nvPr>
        </p:nvPicPr>
        <p:blipFill>
          <a:blip r:embed="rId3"/>
          <a:stretch>
            <a:fillRect/>
          </a:stretch>
        </p:blipFill>
        <p:spPr>
          <a:xfrm>
            <a:off x="729409" y="1552575"/>
            <a:ext cx="3553190" cy="4438650"/>
          </a:xfrm>
          <a:prstGeom prst="rect">
            <a:avLst/>
          </a:prstGeom>
        </p:spPr>
      </p:pic>
      <p:sp>
        <p:nvSpPr>
          <p:cNvPr id="3" name="Content Placeholder 2">
            <a:extLst>
              <a:ext uri="{FF2B5EF4-FFF2-40B4-BE49-F238E27FC236}">
                <a16:creationId xmlns:a16="http://schemas.microsoft.com/office/drawing/2014/main" id="{D9C34576-AA9C-4B2C-8C52-55484F3A38F9}"/>
              </a:ext>
            </a:extLst>
          </p:cNvPr>
          <p:cNvSpPr>
            <a:spLocks noGrp="1"/>
          </p:cNvSpPr>
          <p:nvPr>
            <p:ph sz="quarter" idx="13"/>
          </p:nvPr>
        </p:nvSpPr>
        <p:spPr>
          <a:xfrm>
            <a:off x="4694830" y="1552575"/>
            <a:ext cx="3991970" cy="4438650"/>
          </a:xfrm>
        </p:spPr>
        <p:txBody>
          <a:bodyPr/>
          <a:lstStyle/>
          <a:p>
            <a:r>
              <a:rPr lang="en-IN" dirty="0"/>
              <a:t>Smartphones, tablets, related devices</a:t>
            </a:r>
          </a:p>
          <a:p>
            <a:r>
              <a:rPr lang="en-IN" dirty="0"/>
              <a:t>Websites, email, text messages, social media, mobile apps</a:t>
            </a:r>
          </a:p>
          <a:p>
            <a:r>
              <a:rPr lang="en-IN" dirty="0"/>
              <a:t>Most consumers access internet via smartphones</a:t>
            </a:r>
          </a:p>
        </p:txBody>
      </p:sp>
    </p:spTree>
    <p:extLst>
      <p:ext uri="{BB962C8B-B14F-4D97-AF65-F5344CB8AC3E}">
        <p14:creationId xmlns:p14="http://schemas.microsoft.com/office/powerpoint/2010/main" val="4220681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E02C-2DD9-4017-9AC5-58147AA3A48C}"/>
              </a:ext>
            </a:extLst>
          </p:cNvPr>
          <p:cNvSpPr>
            <a:spLocks noGrp="1"/>
          </p:cNvSpPr>
          <p:nvPr>
            <p:ph type="title"/>
          </p:nvPr>
        </p:nvSpPr>
        <p:spPr/>
        <p:txBody>
          <a:bodyPr/>
          <a:lstStyle/>
          <a:p>
            <a:r>
              <a:rPr lang="en-IN" sz="3200" dirty="0"/>
              <a:t>Figure 8.4: Ways Mobile Differs from Other Media</a:t>
            </a:r>
          </a:p>
        </p:txBody>
      </p:sp>
      <p:sp>
        <p:nvSpPr>
          <p:cNvPr id="3" name="Content Placeholder 2">
            <a:extLst>
              <a:ext uri="{FF2B5EF4-FFF2-40B4-BE49-F238E27FC236}">
                <a16:creationId xmlns:a16="http://schemas.microsoft.com/office/drawing/2014/main" id="{EEC6C3E3-E4D5-43AF-9F7F-6B02B4500D08}"/>
              </a:ext>
            </a:extLst>
          </p:cNvPr>
          <p:cNvSpPr>
            <a:spLocks noGrp="1"/>
          </p:cNvSpPr>
          <p:nvPr>
            <p:ph sz="quarter" idx="13"/>
          </p:nvPr>
        </p:nvSpPr>
        <p:spPr/>
        <p:txBody>
          <a:bodyPr/>
          <a:lstStyle/>
          <a:p>
            <a:r>
              <a:rPr lang="en-IN" dirty="0"/>
              <a:t>Personal</a:t>
            </a:r>
          </a:p>
          <a:p>
            <a:r>
              <a:rPr lang="en-IN" dirty="0"/>
              <a:t>Geo-location</a:t>
            </a:r>
          </a:p>
          <a:p>
            <a:r>
              <a:rPr lang="en-IN" dirty="0"/>
              <a:t>Two-way communication</a:t>
            </a:r>
          </a:p>
          <a:p>
            <a:r>
              <a:rPr lang="en-IN" dirty="0"/>
              <a:t>Camera/video technology</a:t>
            </a:r>
          </a:p>
          <a:p>
            <a:r>
              <a:rPr lang="en-IN" dirty="0"/>
              <a:t>Voice recognition</a:t>
            </a:r>
          </a:p>
          <a:p>
            <a:r>
              <a:rPr lang="en-IN" dirty="0"/>
              <a:t>Phone sensors</a:t>
            </a:r>
          </a:p>
        </p:txBody>
      </p:sp>
    </p:spTree>
    <p:extLst>
      <p:ext uri="{BB962C8B-B14F-4D97-AF65-F5344CB8AC3E}">
        <p14:creationId xmlns:p14="http://schemas.microsoft.com/office/powerpoint/2010/main" val="611415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5113-EBCA-4B53-9068-80908E9C4DEF}"/>
              </a:ext>
            </a:extLst>
          </p:cNvPr>
          <p:cNvSpPr>
            <a:spLocks noGrp="1"/>
          </p:cNvSpPr>
          <p:nvPr>
            <p:ph type="title"/>
          </p:nvPr>
        </p:nvSpPr>
        <p:spPr/>
        <p:txBody>
          <a:bodyPr/>
          <a:lstStyle/>
          <a:p>
            <a:r>
              <a:rPr lang="en-IN" dirty="0"/>
              <a:t>Mobile Marketing </a:t>
            </a:r>
            <a:r>
              <a:rPr lang="en-IN" sz="2000" b="0" dirty="0"/>
              <a:t>(2 of 2)</a:t>
            </a:r>
          </a:p>
        </p:txBody>
      </p:sp>
      <p:sp>
        <p:nvSpPr>
          <p:cNvPr id="3" name="Content Placeholder 2">
            <a:extLst>
              <a:ext uri="{FF2B5EF4-FFF2-40B4-BE49-F238E27FC236}">
                <a16:creationId xmlns:a16="http://schemas.microsoft.com/office/drawing/2014/main" id="{C70085C9-CB42-455F-B08F-F0ACD724ADA2}"/>
              </a:ext>
            </a:extLst>
          </p:cNvPr>
          <p:cNvSpPr>
            <a:spLocks noGrp="1"/>
          </p:cNvSpPr>
          <p:nvPr>
            <p:ph sz="quarter" idx="13"/>
          </p:nvPr>
        </p:nvSpPr>
        <p:spPr/>
        <p:txBody>
          <a:bodyPr/>
          <a:lstStyle/>
          <a:p>
            <a:r>
              <a:rPr lang="en-IN" dirty="0"/>
              <a:t>Mobile Apps</a:t>
            </a:r>
          </a:p>
          <a:p>
            <a:pPr lvl="1"/>
            <a:r>
              <a:rPr lang="en-IN" dirty="0"/>
              <a:t>Engage consumers with brand</a:t>
            </a:r>
          </a:p>
          <a:p>
            <a:pPr lvl="1"/>
            <a:r>
              <a:rPr lang="en-IN" dirty="0"/>
              <a:t>Streamline business use</a:t>
            </a:r>
          </a:p>
          <a:p>
            <a:r>
              <a:rPr lang="en-IN" dirty="0"/>
              <a:t>Action codes</a:t>
            </a:r>
          </a:p>
          <a:p>
            <a:pPr lvl="1"/>
            <a:r>
              <a:rPr lang="en-IN" dirty="0"/>
              <a:t>Q</a:t>
            </a:r>
            <a:r>
              <a:rPr lang="en-IN" sz="100" dirty="0"/>
              <a:t> </a:t>
            </a:r>
            <a:r>
              <a:rPr lang="en-IN" dirty="0"/>
              <a:t>R codes, watermarks, and 2D barcodes</a:t>
            </a:r>
          </a:p>
          <a:p>
            <a:pPr lvl="1"/>
            <a:r>
              <a:rPr lang="en-IN" dirty="0"/>
              <a:t>Goal is engagement</a:t>
            </a:r>
          </a:p>
        </p:txBody>
      </p:sp>
      <p:pic>
        <p:nvPicPr>
          <p:cNvPr id="6" name="Content Placeholder 5" descr="A presentation slide for the Origin Bank mobile app shows the app’s two icons for business and personal use. An i phone home page is also shown.">
            <a:extLst>
              <a:ext uri="{FF2B5EF4-FFF2-40B4-BE49-F238E27FC236}">
                <a16:creationId xmlns:a16="http://schemas.microsoft.com/office/drawing/2014/main" id="{D683E3AD-53C6-4732-BDC8-A9BC59DE16FF}"/>
              </a:ext>
            </a:extLst>
          </p:cNvPr>
          <p:cNvPicPr>
            <a:picLocks noGrp="1" noChangeAspect="1"/>
          </p:cNvPicPr>
          <p:nvPr>
            <p:ph sz="quarter" idx="14"/>
          </p:nvPr>
        </p:nvPicPr>
        <p:blipFill>
          <a:blip r:embed="rId3"/>
          <a:stretch>
            <a:fillRect/>
          </a:stretch>
        </p:blipFill>
        <p:spPr>
          <a:xfrm>
            <a:off x="4694238" y="1552575"/>
            <a:ext cx="3992562" cy="2138093"/>
          </a:xfrm>
          <a:prstGeom prst="rect">
            <a:avLst/>
          </a:prstGeom>
        </p:spPr>
      </p:pic>
    </p:spTree>
    <p:extLst>
      <p:ext uri="{BB962C8B-B14F-4D97-AF65-F5344CB8AC3E}">
        <p14:creationId xmlns:p14="http://schemas.microsoft.com/office/powerpoint/2010/main" val="2450962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FF84-7F64-4D6D-AEC2-955E9B54D64B}"/>
              </a:ext>
            </a:extLst>
          </p:cNvPr>
          <p:cNvSpPr>
            <a:spLocks noGrp="1"/>
          </p:cNvSpPr>
          <p:nvPr>
            <p:ph type="title"/>
          </p:nvPr>
        </p:nvSpPr>
        <p:spPr/>
        <p:txBody>
          <a:bodyPr/>
          <a:lstStyle/>
          <a:p>
            <a:r>
              <a:rPr lang="en-IN" sz="3200" dirty="0"/>
              <a:t>Figure 8.5: Marketers’ Uses for Action Codes</a:t>
            </a:r>
          </a:p>
        </p:txBody>
      </p:sp>
      <p:pic>
        <p:nvPicPr>
          <p:cNvPr id="5" name="Content Placeholder 4" descr="A vertical bar graph shows marketers’ uses for action codes. For long description in Notes pane, press F6.">
            <a:extLst>
              <a:ext uri="{FF2B5EF4-FFF2-40B4-BE49-F238E27FC236}">
                <a16:creationId xmlns:a16="http://schemas.microsoft.com/office/drawing/2014/main" id="{EB541A61-62A9-4A9E-BCDF-0FF9E88322C6}"/>
              </a:ext>
            </a:extLst>
          </p:cNvPr>
          <p:cNvPicPr>
            <a:picLocks noGrp="1" noChangeAspect="1"/>
          </p:cNvPicPr>
          <p:nvPr>
            <p:ph sz="quarter" idx="13"/>
          </p:nvPr>
        </p:nvPicPr>
        <p:blipFill>
          <a:blip r:embed="rId3"/>
          <a:stretch>
            <a:fillRect/>
          </a:stretch>
        </p:blipFill>
        <p:spPr>
          <a:xfrm>
            <a:off x="612730" y="1554163"/>
            <a:ext cx="7921714" cy="4664075"/>
          </a:xfrm>
          <a:prstGeom prst="rect">
            <a:avLst/>
          </a:prstGeom>
        </p:spPr>
      </p:pic>
    </p:spTree>
    <p:extLst>
      <p:ext uri="{BB962C8B-B14F-4D97-AF65-F5344CB8AC3E}">
        <p14:creationId xmlns:p14="http://schemas.microsoft.com/office/powerpoint/2010/main" val="3580325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4954-95E0-46E0-8714-445A100635F0}"/>
              </a:ext>
            </a:extLst>
          </p:cNvPr>
          <p:cNvSpPr>
            <a:spLocks noGrp="1"/>
          </p:cNvSpPr>
          <p:nvPr>
            <p:ph type="title"/>
          </p:nvPr>
        </p:nvSpPr>
        <p:spPr/>
        <p:txBody>
          <a:bodyPr/>
          <a:lstStyle/>
          <a:p>
            <a:r>
              <a:rPr lang="en-IN" dirty="0"/>
              <a:t>Questions to Consider </a:t>
            </a:r>
            <a:r>
              <a:rPr lang="en-IN" sz="2000" b="0" dirty="0"/>
              <a:t>(1 of 2)</a:t>
            </a:r>
          </a:p>
        </p:txBody>
      </p:sp>
      <p:sp>
        <p:nvSpPr>
          <p:cNvPr id="3" name="Content Placeholder 2">
            <a:extLst>
              <a:ext uri="{FF2B5EF4-FFF2-40B4-BE49-F238E27FC236}">
                <a16:creationId xmlns:a16="http://schemas.microsoft.com/office/drawing/2014/main" id="{E0012EDC-6BF5-441C-9B83-875FE592AA6D}"/>
              </a:ext>
            </a:extLst>
          </p:cNvPr>
          <p:cNvSpPr>
            <a:spLocks noGrp="1"/>
          </p:cNvSpPr>
          <p:nvPr>
            <p:ph sz="quarter" idx="13"/>
          </p:nvPr>
        </p:nvSpPr>
        <p:spPr/>
        <p:txBody>
          <a:bodyPr/>
          <a:lstStyle/>
          <a:p>
            <a:r>
              <a:rPr lang="en-IN" dirty="0"/>
              <a:t>As a consumer, which types of mobile apps or action codes have you seen recently on your smartphone?</a:t>
            </a:r>
          </a:p>
          <a:p>
            <a:r>
              <a:rPr lang="en-IN" dirty="0"/>
              <a:t>Did you find them to be useful? If so, how?</a:t>
            </a:r>
          </a:p>
          <a:p>
            <a:r>
              <a:rPr lang="en-IN" dirty="0"/>
              <a:t>Did any of these apps or action codes encourage you to buy something? If so, how did it help?</a:t>
            </a:r>
          </a:p>
          <a:p>
            <a:r>
              <a:rPr lang="en-IN" dirty="0"/>
              <a:t>Do you have any suggestions for improvements?</a:t>
            </a:r>
          </a:p>
        </p:txBody>
      </p:sp>
    </p:spTree>
    <p:extLst>
      <p:ext uri="{BB962C8B-B14F-4D97-AF65-F5344CB8AC3E}">
        <p14:creationId xmlns:p14="http://schemas.microsoft.com/office/powerpoint/2010/main" val="1175833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E3F9-15ED-4290-A8C1-231038A316F6}"/>
              </a:ext>
            </a:extLst>
          </p:cNvPr>
          <p:cNvSpPr>
            <a:spLocks noGrp="1"/>
          </p:cNvSpPr>
          <p:nvPr>
            <p:ph type="title"/>
          </p:nvPr>
        </p:nvSpPr>
        <p:spPr/>
        <p:txBody>
          <a:bodyPr/>
          <a:lstStyle/>
          <a:p>
            <a:r>
              <a:rPr lang="en-IN" sz="3200" dirty="0"/>
              <a:t>Figure 8.6: Digital Marketing Strategies</a:t>
            </a:r>
          </a:p>
        </p:txBody>
      </p:sp>
      <p:sp>
        <p:nvSpPr>
          <p:cNvPr id="3" name="Content Placeholder 2">
            <a:extLst>
              <a:ext uri="{FF2B5EF4-FFF2-40B4-BE49-F238E27FC236}">
                <a16:creationId xmlns:a16="http://schemas.microsoft.com/office/drawing/2014/main" id="{D4E3931A-0AB1-48E4-B45E-5A44408977AF}"/>
              </a:ext>
            </a:extLst>
          </p:cNvPr>
          <p:cNvSpPr>
            <a:spLocks noGrp="1"/>
          </p:cNvSpPr>
          <p:nvPr>
            <p:ph sz="quarter" idx="13"/>
          </p:nvPr>
        </p:nvSpPr>
        <p:spPr/>
        <p:txBody>
          <a:bodyPr/>
          <a:lstStyle/>
          <a:p>
            <a:r>
              <a:rPr lang="en-IN" dirty="0"/>
              <a:t>Interactive marketing</a:t>
            </a:r>
          </a:p>
          <a:p>
            <a:r>
              <a:rPr lang="en-IN" dirty="0"/>
              <a:t>Content and native marketing</a:t>
            </a:r>
          </a:p>
          <a:p>
            <a:r>
              <a:rPr lang="en-IN" dirty="0"/>
              <a:t>Location-based advertising</a:t>
            </a:r>
          </a:p>
          <a:p>
            <a:r>
              <a:rPr lang="en-IN" dirty="0"/>
              <a:t>Remarketing</a:t>
            </a:r>
          </a:p>
          <a:p>
            <a:r>
              <a:rPr lang="en-IN" dirty="0" err="1"/>
              <a:t>Behavioral</a:t>
            </a:r>
            <a:r>
              <a:rPr lang="en-IN" dirty="0"/>
              <a:t> targeting</a:t>
            </a:r>
          </a:p>
          <a:p>
            <a:r>
              <a:rPr lang="en-IN" dirty="0"/>
              <a:t>Blogs and newsletters</a:t>
            </a:r>
          </a:p>
          <a:p>
            <a:r>
              <a:rPr lang="en-IN" dirty="0"/>
              <a:t>Email marketing</a:t>
            </a:r>
          </a:p>
        </p:txBody>
      </p:sp>
    </p:spTree>
    <p:extLst>
      <p:ext uri="{BB962C8B-B14F-4D97-AF65-F5344CB8AC3E}">
        <p14:creationId xmlns:p14="http://schemas.microsoft.com/office/powerpoint/2010/main" val="220957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EDAA-E9AC-4D8D-9FC9-780853DFAAED}"/>
              </a:ext>
            </a:extLst>
          </p:cNvPr>
          <p:cNvSpPr>
            <a:spLocks noGrp="1"/>
          </p:cNvSpPr>
          <p:nvPr>
            <p:ph type="title"/>
          </p:nvPr>
        </p:nvSpPr>
        <p:spPr/>
        <p:txBody>
          <a:bodyPr/>
          <a:lstStyle/>
          <a:p>
            <a:r>
              <a:rPr lang="en-IN" dirty="0"/>
              <a:t>Interactive Marketing</a:t>
            </a:r>
          </a:p>
        </p:txBody>
      </p:sp>
      <p:sp>
        <p:nvSpPr>
          <p:cNvPr id="3" name="Content Placeholder 2">
            <a:extLst>
              <a:ext uri="{FF2B5EF4-FFF2-40B4-BE49-F238E27FC236}">
                <a16:creationId xmlns:a16="http://schemas.microsoft.com/office/drawing/2014/main" id="{864F2D95-69F7-4100-B3AB-605ED94BCA4B}"/>
              </a:ext>
            </a:extLst>
          </p:cNvPr>
          <p:cNvSpPr>
            <a:spLocks noGrp="1"/>
          </p:cNvSpPr>
          <p:nvPr>
            <p:ph sz="quarter" idx="13"/>
          </p:nvPr>
        </p:nvSpPr>
        <p:spPr/>
        <p:txBody>
          <a:bodyPr/>
          <a:lstStyle/>
          <a:p>
            <a:pPr>
              <a:spcBef>
                <a:spcPts val="1000"/>
              </a:spcBef>
            </a:pPr>
            <a:r>
              <a:rPr lang="en-IN" dirty="0"/>
              <a:t>Two-way communication and involvement</a:t>
            </a:r>
          </a:p>
          <a:p>
            <a:pPr>
              <a:spcBef>
                <a:spcPts val="1000"/>
              </a:spcBef>
            </a:pPr>
            <a:r>
              <a:rPr lang="en-IN" dirty="0"/>
              <a:t>Targets individuals</a:t>
            </a:r>
          </a:p>
          <a:p>
            <a:pPr>
              <a:spcBef>
                <a:spcPts val="1000"/>
              </a:spcBef>
            </a:pPr>
            <a:r>
              <a:rPr lang="en-IN" dirty="0"/>
              <a:t>Engages consumers</a:t>
            </a:r>
          </a:p>
          <a:p>
            <a:pPr>
              <a:spcBef>
                <a:spcPts val="1000"/>
              </a:spcBef>
            </a:pPr>
            <a:r>
              <a:rPr lang="en-IN" dirty="0"/>
              <a:t>Tracks browser activities</a:t>
            </a:r>
          </a:p>
          <a:p>
            <a:pPr>
              <a:spcBef>
                <a:spcPts val="1000"/>
              </a:spcBef>
            </a:pPr>
            <a:r>
              <a:rPr lang="en-IN" dirty="0"/>
              <a:t>Personalizes messages</a:t>
            </a:r>
          </a:p>
          <a:p>
            <a:pPr>
              <a:spcBef>
                <a:spcPts val="1000"/>
              </a:spcBef>
            </a:pPr>
            <a:r>
              <a:rPr lang="en-IN" dirty="0"/>
              <a:t>Real time marketing</a:t>
            </a:r>
          </a:p>
        </p:txBody>
      </p:sp>
      <p:pic>
        <p:nvPicPr>
          <p:cNvPr id="6" name="Content Placeholder 5" descr="An advertisement for Snickers shows three mobile phone screens for the hungerIthm campaign.">
            <a:extLst>
              <a:ext uri="{FF2B5EF4-FFF2-40B4-BE49-F238E27FC236}">
                <a16:creationId xmlns:a16="http://schemas.microsoft.com/office/drawing/2014/main" id="{BAAF3603-BE97-4BDE-9AA2-0177FBE0C066}"/>
              </a:ext>
            </a:extLst>
          </p:cNvPr>
          <p:cNvPicPr>
            <a:picLocks noGrp="1" noChangeAspect="1"/>
          </p:cNvPicPr>
          <p:nvPr>
            <p:ph sz="quarter" idx="14"/>
          </p:nvPr>
        </p:nvPicPr>
        <p:blipFill>
          <a:blip r:embed="rId3"/>
          <a:stretch>
            <a:fillRect/>
          </a:stretch>
        </p:blipFill>
        <p:spPr>
          <a:xfrm>
            <a:off x="4694832" y="1552575"/>
            <a:ext cx="3992562" cy="2456550"/>
          </a:xfrm>
          <a:prstGeom prst="rect">
            <a:avLst/>
          </a:prstGeom>
        </p:spPr>
      </p:pic>
    </p:spTree>
    <p:extLst>
      <p:ext uri="{BB962C8B-B14F-4D97-AF65-F5344CB8AC3E}">
        <p14:creationId xmlns:p14="http://schemas.microsoft.com/office/powerpoint/2010/main" val="425377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59064-6180-4D0B-974F-9B6D145DC71B}"/>
              </a:ext>
            </a:extLst>
          </p:cNvPr>
          <p:cNvSpPr>
            <a:spLocks noGrp="1"/>
          </p:cNvSpPr>
          <p:nvPr>
            <p:ph type="title"/>
          </p:nvPr>
        </p:nvSpPr>
        <p:spPr/>
        <p:txBody>
          <a:bodyPr/>
          <a:lstStyle/>
          <a:p>
            <a:r>
              <a:rPr lang="en-IN" sz="3200" dirty="0"/>
              <a:t>Figure 8.7: Content Marketing and Native Advertising</a:t>
            </a:r>
          </a:p>
        </p:txBody>
      </p:sp>
      <p:graphicFrame>
        <p:nvGraphicFramePr>
          <p:cNvPr id="5" name="Table 5">
            <a:extLst>
              <a:ext uri="{FF2B5EF4-FFF2-40B4-BE49-F238E27FC236}">
                <a16:creationId xmlns:a16="http://schemas.microsoft.com/office/drawing/2014/main" id="{86DB620F-D5E8-43A5-9F87-65BB19D6B3EB}"/>
              </a:ext>
            </a:extLst>
          </p:cNvPr>
          <p:cNvGraphicFramePr>
            <a:graphicFrameLocks noGrp="1"/>
          </p:cNvGraphicFramePr>
          <p:nvPr>
            <p:ph sz="quarter" idx="13"/>
            <p:extLst>
              <p:ext uri="{D42A27DB-BD31-4B8C-83A1-F6EECF244321}">
                <p14:modId xmlns:p14="http://schemas.microsoft.com/office/powerpoint/2010/main" val="2148109631"/>
              </p:ext>
            </p:extLst>
          </p:nvPr>
        </p:nvGraphicFramePr>
        <p:xfrm>
          <a:off x="457200" y="1554163"/>
          <a:ext cx="8232772" cy="4114800"/>
        </p:xfrm>
        <a:graphic>
          <a:graphicData uri="http://schemas.openxmlformats.org/drawingml/2006/table">
            <a:tbl>
              <a:tblPr firstRow="1" bandRow="1">
                <a:tableStyleId>{2D5ABB26-0587-4C30-8999-92F81FD0307C}</a:tableStyleId>
              </a:tblPr>
              <a:tblGrid>
                <a:gridCol w="2058193">
                  <a:extLst>
                    <a:ext uri="{9D8B030D-6E8A-4147-A177-3AD203B41FA5}">
                      <a16:colId xmlns:a16="http://schemas.microsoft.com/office/drawing/2014/main" val="547003974"/>
                    </a:ext>
                  </a:extLst>
                </a:gridCol>
                <a:gridCol w="2058193">
                  <a:extLst>
                    <a:ext uri="{9D8B030D-6E8A-4147-A177-3AD203B41FA5}">
                      <a16:colId xmlns:a16="http://schemas.microsoft.com/office/drawing/2014/main" val="1415750661"/>
                    </a:ext>
                  </a:extLst>
                </a:gridCol>
                <a:gridCol w="2058193">
                  <a:extLst>
                    <a:ext uri="{9D8B030D-6E8A-4147-A177-3AD203B41FA5}">
                      <a16:colId xmlns:a16="http://schemas.microsoft.com/office/drawing/2014/main" val="550027481"/>
                    </a:ext>
                  </a:extLst>
                </a:gridCol>
                <a:gridCol w="2058193">
                  <a:extLst>
                    <a:ext uri="{9D8B030D-6E8A-4147-A177-3AD203B41FA5}">
                      <a16:colId xmlns:a16="http://schemas.microsoft.com/office/drawing/2014/main" val="2699307496"/>
                    </a:ext>
                  </a:extLst>
                </a:gridCol>
              </a:tblGrid>
              <a:tr h="370840">
                <a:tc>
                  <a:txBody>
                    <a:bodyPr/>
                    <a:lstStyle/>
                    <a:p>
                      <a:r>
                        <a:rPr lang="en-IN" sz="100" baseline="0" dirty="0">
                          <a:solidFill>
                            <a:schemeClr val="tx1"/>
                          </a:solidFill>
                        </a:rPr>
                        <a:t>Blank</a:t>
                      </a:r>
                      <a:endParaRPr lang="en-US" sz="100" baseline="0" dirty="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Content Marketing</a:t>
                      </a:r>
                    </a:p>
                    <a:p>
                      <a:pPr algn="ctr"/>
                      <a:r>
                        <a:rPr lang="en-US" sz="1600" b="1" dirty="0">
                          <a:solidFill>
                            <a:schemeClr val="tx1"/>
                          </a:solidFill>
                        </a:rPr>
                        <a:t>Branded Content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rPr>
                        <a:t>Content Marketing</a:t>
                      </a:r>
                    </a:p>
                    <a:p>
                      <a:pPr algn="ctr"/>
                      <a:r>
                        <a:rPr lang="en-US" sz="1600" b="1" dirty="0">
                          <a:solidFill>
                            <a:schemeClr val="tx1"/>
                          </a:solidFill>
                        </a:rPr>
                        <a:t>Sponsored</a:t>
                      </a:r>
                      <a:r>
                        <a:rPr lang="en-US" sz="1600" b="1" baseline="0" dirty="0">
                          <a:solidFill>
                            <a:schemeClr val="tx1"/>
                          </a:solidFill>
                        </a:rPr>
                        <a:t> Content</a:t>
                      </a:r>
                      <a:endParaRPr lang="en-US" sz="1600" b="1" dirty="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rPr>
                        <a:t>Native Advertising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011349"/>
                  </a:ext>
                </a:extLst>
              </a:tr>
              <a:tr h="370840">
                <a:tc>
                  <a:txBody>
                    <a:bodyPr/>
                    <a:lstStyle/>
                    <a:p>
                      <a:r>
                        <a:rPr lang="en-US" sz="1600" dirty="0">
                          <a:solidFill>
                            <a:schemeClr val="tx1"/>
                          </a:solidFill>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Brand’s website or microsite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Third-party</a:t>
                      </a:r>
                      <a:r>
                        <a:rPr lang="en-US" sz="1600" baseline="0" dirty="0">
                          <a:solidFill>
                            <a:schemeClr val="tx1"/>
                          </a:solidFill>
                        </a:rPr>
                        <a:t> site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Third-party</a:t>
                      </a:r>
                      <a:r>
                        <a:rPr lang="en-US" sz="1600" baseline="0" dirty="0">
                          <a:solidFill>
                            <a:schemeClr val="tx1"/>
                          </a:solidFill>
                        </a:rPr>
                        <a:t> site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9383167"/>
                  </a:ext>
                </a:extLst>
              </a:tr>
              <a:tr h="370840">
                <a:tc>
                  <a:txBody>
                    <a:bodyPr/>
                    <a:lstStyle/>
                    <a:p>
                      <a:r>
                        <a:rPr lang="en-US" sz="1600" dirty="0">
                          <a:solidFill>
                            <a:schemeClr val="tx1"/>
                          </a:solidFill>
                        </a:rPr>
                        <a:t>Goals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Provide information</a:t>
                      </a:r>
                    </a:p>
                    <a:p>
                      <a:r>
                        <a:rPr lang="en-US" sz="1600" dirty="0">
                          <a:solidFill>
                            <a:schemeClr val="tx1"/>
                          </a:solidFill>
                        </a:rPr>
                        <a:t>Increase</a:t>
                      </a:r>
                      <a:r>
                        <a:rPr lang="en-US" sz="1600" baseline="0" dirty="0">
                          <a:solidFill>
                            <a:schemeClr val="tx1"/>
                          </a:solidFill>
                        </a:rPr>
                        <a:t> brand awareness</a:t>
                      </a:r>
                    </a:p>
                    <a:p>
                      <a:r>
                        <a:rPr lang="en-US" sz="1600" baseline="0" dirty="0">
                          <a:solidFill>
                            <a:schemeClr val="tx1"/>
                          </a:solidFill>
                        </a:rPr>
                        <a:t>Improve search results</a:t>
                      </a:r>
                      <a:r>
                        <a:rPr lang="en-US" sz="16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Provide</a:t>
                      </a:r>
                      <a:r>
                        <a:rPr lang="en-US" sz="1600" baseline="0" dirty="0">
                          <a:solidFill>
                            <a:schemeClr val="tx1"/>
                          </a:solidFill>
                        </a:rPr>
                        <a:t> information</a:t>
                      </a:r>
                    </a:p>
                    <a:p>
                      <a:r>
                        <a:rPr lang="en-US" sz="1600" baseline="0" dirty="0">
                          <a:solidFill>
                            <a:schemeClr val="tx1"/>
                          </a:solidFill>
                        </a:rPr>
                        <a:t>Increase brand awareness</a:t>
                      </a:r>
                    </a:p>
                    <a:p>
                      <a:r>
                        <a:rPr lang="en-US" sz="1600" baseline="0" dirty="0">
                          <a:solidFill>
                            <a:schemeClr val="tx1"/>
                          </a:solidFill>
                        </a:rPr>
                        <a:t>Increase social engagement</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Generate</a:t>
                      </a:r>
                      <a:r>
                        <a:rPr lang="en-US" sz="1600" baseline="0" dirty="0">
                          <a:solidFill>
                            <a:schemeClr val="tx1"/>
                          </a:solidFill>
                        </a:rPr>
                        <a:t> sales</a:t>
                      </a:r>
                    </a:p>
                    <a:p>
                      <a:r>
                        <a:rPr lang="en-US" sz="1600" baseline="0" dirty="0">
                          <a:solidFill>
                            <a:schemeClr val="tx1"/>
                          </a:solidFill>
                        </a:rPr>
                        <a:t>Increase brand awareness</a:t>
                      </a:r>
                    </a:p>
                    <a:p>
                      <a:r>
                        <a:rPr lang="en-US" sz="1600" baseline="0" dirty="0">
                          <a:solidFill>
                            <a:schemeClr val="tx1"/>
                          </a:solidFill>
                        </a:rPr>
                        <a:t>Increase social engagement</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927431"/>
                  </a:ext>
                </a:extLst>
              </a:tr>
              <a:tr h="370840">
                <a:tc>
                  <a:txBody>
                    <a:bodyPr/>
                    <a:lstStyle/>
                    <a:p>
                      <a:r>
                        <a:rPr lang="en-US" sz="1600" dirty="0">
                          <a:solidFill>
                            <a:schemeClr val="tx1"/>
                          </a:solidFill>
                        </a:rPr>
                        <a:t>Tone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Educational</a:t>
                      </a:r>
                    </a:p>
                    <a:p>
                      <a:r>
                        <a:rPr lang="en-US" sz="1600" dirty="0">
                          <a:solidFill>
                            <a:schemeClr val="tx1"/>
                          </a:solidFill>
                        </a:rPr>
                        <a:t>Solve</a:t>
                      </a:r>
                      <a:r>
                        <a:rPr lang="en-US" sz="1600" baseline="0" dirty="0">
                          <a:solidFill>
                            <a:schemeClr val="tx1"/>
                          </a:solidFill>
                        </a:rPr>
                        <a:t> a problem</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Educational</a:t>
                      </a:r>
                    </a:p>
                    <a:p>
                      <a:r>
                        <a:rPr lang="en-US" sz="1600" dirty="0">
                          <a:solidFill>
                            <a:schemeClr val="tx1"/>
                          </a:solidFill>
                        </a:rPr>
                        <a:t>Authentic,</a:t>
                      </a:r>
                      <a:r>
                        <a:rPr lang="en-US" sz="1600" baseline="0" dirty="0">
                          <a:solidFill>
                            <a:schemeClr val="tx1"/>
                          </a:solidFill>
                        </a:rPr>
                        <a:t> expert tone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Solve problem through brand purchase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741232"/>
                  </a:ext>
                </a:extLst>
              </a:tr>
              <a:tr h="370840">
                <a:tc>
                  <a:txBody>
                    <a:bodyPr/>
                    <a:lstStyle/>
                    <a:p>
                      <a:r>
                        <a:rPr lang="en-US" sz="1600" dirty="0">
                          <a:solidFill>
                            <a:schemeClr val="tx1"/>
                          </a:solidFill>
                        </a:rPr>
                        <a:t>Audience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Brand’s customers and prospects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Sponsor’s audience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1"/>
                          </a:solidFill>
                        </a:rPr>
                        <a:t>Third-party</a:t>
                      </a:r>
                      <a:r>
                        <a:rPr lang="en-US" sz="1600" baseline="0" dirty="0">
                          <a:solidFill>
                            <a:schemeClr val="tx1"/>
                          </a:solidFill>
                        </a:rPr>
                        <a:t>’s audience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6333129"/>
                  </a:ext>
                </a:extLst>
              </a:tr>
            </a:tbl>
          </a:graphicData>
        </a:graphic>
      </p:graphicFrame>
    </p:spTree>
    <p:extLst>
      <p:ext uri="{BB962C8B-B14F-4D97-AF65-F5344CB8AC3E}">
        <p14:creationId xmlns:p14="http://schemas.microsoft.com/office/powerpoint/2010/main" val="1653586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BB74-319E-4D6E-8350-BB37B4F63A66}"/>
              </a:ext>
            </a:extLst>
          </p:cNvPr>
          <p:cNvSpPr>
            <a:spLocks noGrp="1"/>
          </p:cNvSpPr>
          <p:nvPr>
            <p:ph type="title"/>
          </p:nvPr>
        </p:nvSpPr>
        <p:spPr/>
        <p:txBody>
          <a:bodyPr/>
          <a:lstStyle/>
          <a:p>
            <a:r>
              <a:rPr lang="en-IN" sz="3200" dirty="0"/>
              <a:t>Figure 8.8: Location-Based Advertising</a:t>
            </a:r>
          </a:p>
        </p:txBody>
      </p:sp>
      <p:sp>
        <p:nvSpPr>
          <p:cNvPr id="3" name="Content Placeholder 2">
            <a:extLst>
              <a:ext uri="{FF2B5EF4-FFF2-40B4-BE49-F238E27FC236}">
                <a16:creationId xmlns:a16="http://schemas.microsoft.com/office/drawing/2014/main" id="{80538217-AEB1-4848-8811-420009452FFA}"/>
              </a:ext>
            </a:extLst>
          </p:cNvPr>
          <p:cNvSpPr>
            <a:spLocks noGrp="1"/>
          </p:cNvSpPr>
          <p:nvPr>
            <p:ph sz="quarter" idx="13"/>
          </p:nvPr>
        </p:nvSpPr>
        <p:spPr/>
        <p:txBody>
          <a:bodyPr/>
          <a:lstStyle/>
          <a:p>
            <a:r>
              <a:rPr lang="en-IN" dirty="0"/>
              <a:t>Targeting by D</a:t>
            </a:r>
            <a:r>
              <a:rPr lang="en-IN" sz="100" dirty="0"/>
              <a:t> </a:t>
            </a:r>
            <a:r>
              <a:rPr lang="en-IN" dirty="0"/>
              <a:t>M</a:t>
            </a:r>
            <a:r>
              <a:rPr lang="en-IN" sz="100" dirty="0"/>
              <a:t> </a:t>
            </a:r>
            <a:r>
              <a:rPr lang="en-IN" dirty="0"/>
              <a:t>As (designated marketing areas), 30%</a:t>
            </a:r>
          </a:p>
          <a:p>
            <a:r>
              <a:rPr lang="en-IN" dirty="0"/>
              <a:t>Geo-fencing, 27%</a:t>
            </a:r>
          </a:p>
          <a:p>
            <a:r>
              <a:rPr lang="en-IN" dirty="0"/>
              <a:t>Audience-data targeting, 24%</a:t>
            </a:r>
          </a:p>
          <a:p>
            <a:r>
              <a:rPr lang="en-IN" dirty="0"/>
              <a:t>Geo-aware advertising, 14%</a:t>
            </a:r>
          </a:p>
          <a:p>
            <a:r>
              <a:rPr lang="en-IN" dirty="0"/>
              <a:t>City or zip code, 5%</a:t>
            </a:r>
          </a:p>
        </p:txBody>
      </p:sp>
    </p:spTree>
    <p:extLst>
      <p:ext uri="{BB962C8B-B14F-4D97-AF65-F5344CB8AC3E}">
        <p14:creationId xmlns:p14="http://schemas.microsoft.com/office/powerpoint/2010/main" val="148659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9155-5DD6-4EB4-A7F5-CFC585083E74}"/>
              </a:ext>
            </a:extLst>
          </p:cNvPr>
          <p:cNvSpPr>
            <a:spLocks noGrp="1"/>
          </p:cNvSpPr>
          <p:nvPr>
            <p:ph type="title"/>
          </p:nvPr>
        </p:nvSpPr>
        <p:spPr/>
        <p:txBody>
          <a:bodyPr/>
          <a:lstStyle/>
          <a:p>
            <a:r>
              <a:rPr lang="en-IN" dirty="0"/>
              <a:t>Chapter Objectives </a:t>
            </a:r>
            <a:r>
              <a:rPr lang="en-IN" sz="2000" b="0" dirty="0"/>
              <a:t>(2 of 2)</a:t>
            </a:r>
          </a:p>
        </p:txBody>
      </p:sp>
      <p:sp>
        <p:nvSpPr>
          <p:cNvPr id="3" name="Content Placeholder 2">
            <a:extLst>
              <a:ext uri="{FF2B5EF4-FFF2-40B4-BE49-F238E27FC236}">
                <a16:creationId xmlns:a16="http://schemas.microsoft.com/office/drawing/2014/main" id="{4CB17EC5-827E-40E8-81BB-93C5E529FAA4}"/>
              </a:ext>
            </a:extLst>
          </p:cNvPr>
          <p:cNvSpPr>
            <a:spLocks noGrp="1"/>
          </p:cNvSpPr>
          <p:nvPr>
            <p:ph sz="quarter" idx="13"/>
          </p:nvPr>
        </p:nvSpPr>
        <p:spPr/>
        <p:txBody>
          <a:bodyPr/>
          <a:lstStyle/>
          <a:p>
            <a:pPr marL="432" indent="0">
              <a:buNone/>
            </a:pPr>
            <a:r>
              <a:rPr lang="en-IN" b="1" dirty="0">
                <a:solidFill>
                  <a:srgbClr val="007FA3"/>
                </a:solidFill>
              </a:rPr>
              <a:t>8.5</a:t>
            </a:r>
            <a:r>
              <a:rPr lang="en-IN" dirty="0"/>
              <a:t> What digital strategies do marketing professionals employ?</a:t>
            </a:r>
          </a:p>
          <a:p>
            <a:pPr marL="432" indent="0">
              <a:buNone/>
            </a:pPr>
            <a:r>
              <a:rPr lang="en-IN" b="1" dirty="0">
                <a:solidFill>
                  <a:srgbClr val="007FA3"/>
                </a:solidFill>
              </a:rPr>
              <a:t>8.6</a:t>
            </a:r>
            <a:r>
              <a:rPr lang="en-IN" dirty="0"/>
              <a:t> What types of web advertising can companies use to reach consumers?</a:t>
            </a:r>
          </a:p>
          <a:p>
            <a:pPr marL="432" indent="0">
              <a:buNone/>
            </a:pPr>
            <a:r>
              <a:rPr lang="en-IN" b="1" dirty="0">
                <a:solidFill>
                  <a:srgbClr val="007FA3"/>
                </a:solidFill>
              </a:rPr>
              <a:t>8.7</a:t>
            </a:r>
            <a:r>
              <a:rPr lang="en-IN" dirty="0"/>
              <a:t> What is a search engine optimization strategy?</a:t>
            </a:r>
          </a:p>
          <a:p>
            <a:pPr marL="432" indent="0">
              <a:buNone/>
            </a:pPr>
            <a:r>
              <a:rPr lang="en-IN" b="1" dirty="0">
                <a:solidFill>
                  <a:srgbClr val="007FA3"/>
                </a:solidFill>
              </a:rPr>
              <a:t>8.8</a:t>
            </a:r>
            <a:r>
              <a:rPr lang="en-IN" dirty="0"/>
              <a:t> How can companies successfully conduct digital marketing programs in international markets?</a:t>
            </a:r>
          </a:p>
        </p:txBody>
      </p:sp>
    </p:spTree>
    <p:extLst>
      <p:ext uri="{BB962C8B-B14F-4D97-AF65-F5344CB8AC3E}">
        <p14:creationId xmlns:p14="http://schemas.microsoft.com/office/powerpoint/2010/main" val="2337260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C6C6-A81E-4059-B1C4-9AC4AEE07E49}"/>
              </a:ext>
            </a:extLst>
          </p:cNvPr>
          <p:cNvSpPr>
            <a:spLocks noGrp="1"/>
          </p:cNvSpPr>
          <p:nvPr>
            <p:ph type="title"/>
          </p:nvPr>
        </p:nvSpPr>
        <p:spPr/>
        <p:txBody>
          <a:bodyPr/>
          <a:lstStyle/>
          <a:p>
            <a:r>
              <a:rPr lang="en-IN" dirty="0"/>
              <a:t>Remarketing</a:t>
            </a:r>
          </a:p>
        </p:txBody>
      </p:sp>
      <p:sp>
        <p:nvSpPr>
          <p:cNvPr id="3" name="Content Placeholder 2">
            <a:extLst>
              <a:ext uri="{FF2B5EF4-FFF2-40B4-BE49-F238E27FC236}">
                <a16:creationId xmlns:a16="http://schemas.microsoft.com/office/drawing/2014/main" id="{FE477289-4048-4608-BFDD-3AB081F9E403}"/>
              </a:ext>
            </a:extLst>
          </p:cNvPr>
          <p:cNvSpPr>
            <a:spLocks noGrp="1"/>
          </p:cNvSpPr>
          <p:nvPr>
            <p:ph sz="quarter" idx="13"/>
          </p:nvPr>
        </p:nvSpPr>
        <p:spPr>
          <a:xfrm>
            <a:off x="457200" y="1552575"/>
            <a:ext cx="4236720" cy="4438650"/>
          </a:xfrm>
        </p:spPr>
        <p:txBody>
          <a:bodyPr/>
          <a:lstStyle/>
          <a:p>
            <a:r>
              <a:rPr lang="en-IN" dirty="0"/>
              <a:t>Engages past visitor to revisit</a:t>
            </a:r>
          </a:p>
          <a:p>
            <a:r>
              <a:rPr lang="en-IN" dirty="0"/>
              <a:t>Shown interest in brand/product</a:t>
            </a:r>
          </a:p>
          <a:p>
            <a:r>
              <a:rPr lang="en-IN" dirty="0"/>
              <a:t>Higher conversions</a:t>
            </a:r>
          </a:p>
          <a:p>
            <a:r>
              <a:rPr lang="en-IN" dirty="0"/>
              <a:t>Ad to computer or mobile device</a:t>
            </a:r>
          </a:p>
          <a:p>
            <a:r>
              <a:rPr lang="en-IN" dirty="0"/>
              <a:t>Abandoned shopping cart</a:t>
            </a:r>
          </a:p>
        </p:txBody>
      </p:sp>
      <p:pic>
        <p:nvPicPr>
          <p:cNvPr id="6" name="Content Placeholder 5" descr="A photo shows a young woman in a bikini.">
            <a:extLst>
              <a:ext uri="{FF2B5EF4-FFF2-40B4-BE49-F238E27FC236}">
                <a16:creationId xmlns:a16="http://schemas.microsoft.com/office/drawing/2014/main" id="{D75E0C97-C833-41F6-86C5-5BFD44CA2220}"/>
              </a:ext>
            </a:extLst>
          </p:cNvPr>
          <p:cNvPicPr>
            <a:picLocks noGrp="1" noChangeAspect="1"/>
          </p:cNvPicPr>
          <p:nvPr>
            <p:ph sz="quarter" idx="14"/>
          </p:nvPr>
        </p:nvPicPr>
        <p:blipFill>
          <a:blip r:embed="rId3"/>
          <a:stretch>
            <a:fillRect/>
          </a:stretch>
        </p:blipFill>
        <p:spPr>
          <a:xfrm>
            <a:off x="5419060" y="1552575"/>
            <a:ext cx="2542917" cy="4438650"/>
          </a:xfrm>
          <a:prstGeom prst="rect">
            <a:avLst/>
          </a:prstGeom>
        </p:spPr>
      </p:pic>
    </p:spTree>
    <p:extLst>
      <p:ext uri="{BB962C8B-B14F-4D97-AF65-F5344CB8AC3E}">
        <p14:creationId xmlns:p14="http://schemas.microsoft.com/office/powerpoint/2010/main" val="426263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F151-7B6B-44B0-B543-E70DAD938B0B}"/>
              </a:ext>
            </a:extLst>
          </p:cNvPr>
          <p:cNvSpPr>
            <a:spLocks noGrp="1"/>
          </p:cNvSpPr>
          <p:nvPr>
            <p:ph type="title"/>
          </p:nvPr>
        </p:nvSpPr>
        <p:spPr/>
        <p:txBody>
          <a:bodyPr/>
          <a:lstStyle/>
          <a:p>
            <a:r>
              <a:rPr lang="en-IN" dirty="0" err="1"/>
              <a:t>Behavioral</a:t>
            </a:r>
            <a:r>
              <a:rPr lang="en-IN" dirty="0"/>
              <a:t> Targeting</a:t>
            </a:r>
          </a:p>
        </p:txBody>
      </p:sp>
      <p:pic>
        <p:nvPicPr>
          <p:cNvPr id="6" name="Content Placeholder 5" descr="A photo of a man bowling.">
            <a:extLst>
              <a:ext uri="{FF2B5EF4-FFF2-40B4-BE49-F238E27FC236}">
                <a16:creationId xmlns:a16="http://schemas.microsoft.com/office/drawing/2014/main" id="{C5E4F425-DC1A-4BA0-9E78-6B994E21C2B6}"/>
              </a:ext>
            </a:extLst>
          </p:cNvPr>
          <p:cNvPicPr>
            <a:picLocks noGrp="1" noChangeAspect="1"/>
          </p:cNvPicPr>
          <p:nvPr>
            <p:ph sz="quarter" idx="14"/>
          </p:nvPr>
        </p:nvPicPr>
        <p:blipFill>
          <a:blip r:embed="rId3"/>
          <a:stretch>
            <a:fillRect/>
          </a:stretch>
        </p:blipFill>
        <p:spPr>
          <a:xfrm>
            <a:off x="457200" y="1552575"/>
            <a:ext cx="3992562" cy="2548210"/>
          </a:xfrm>
          <a:prstGeom prst="rect">
            <a:avLst/>
          </a:prstGeom>
        </p:spPr>
      </p:pic>
      <p:sp>
        <p:nvSpPr>
          <p:cNvPr id="3" name="Content Placeholder 2">
            <a:extLst>
              <a:ext uri="{FF2B5EF4-FFF2-40B4-BE49-F238E27FC236}">
                <a16:creationId xmlns:a16="http://schemas.microsoft.com/office/drawing/2014/main" id="{991CEA61-8265-4E72-989B-1023D45AA479}"/>
              </a:ext>
            </a:extLst>
          </p:cNvPr>
          <p:cNvSpPr>
            <a:spLocks noGrp="1"/>
          </p:cNvSpPr>
          <p:nvPr>
            <p:ph sz="quarter" idx="13"/>
          </p:nvPr>
        </p:nvSpPr>
        <p:spPr>
          <a:xfrm>
            <a:off x="4694830" y="1552575"/>
            <a:ext cx="3991970" cy="4438650"/>
          </a:xfrm>
        </p:spPr>
        <p:txBody>
          <a:bodyPr/>
          <a:lstStyle/>
          <a:p>
            <a:r>
              <a:rPr lang="en-IN" dirty="0"/>
              <a:t>Uses web data</a:t>
            </a:r>
          </a:p>
          <a:p>
            <a:r>
              <a:rPr lang="en-IN" dirty="0"/>
              <a:t>Pages visited on the internet</a:t>
            </a:r>
          </a:p>
          <a:p>
            <a:r>
              <a:rPr lang="en-IN" dirty="0"/>
              <a:t>Keyword searches or content read</a:t>
            </a:r>
          </a:p>
          <a:p>
            <a:r>
              <a:rPr lang="en-IN" dirty="0"/>
              <a:t>Past visitors to a site</a:t>
            </a:r>
          </a:p>
        </p:txBody>
      </p:sp>
    </p:spTree>
    <p:extLst>
      <p:ext uri="{BB962C8B-B14F-4D97-AF65-F5344CB8AC3E}">
        <p14:creationId xmlns:p14="http://schemas.microsoft.com/office/powerpoint/2010/main" val="3612834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73A1-70C3-4DC3-9BD1-CBB5295F54D0}"/>
              </a:ext>
            </a:extLst>
          </p:cNvPr>
          <p:cNvSpPr>
            <a:spLocks noGrp="1"/>
          </p:cNvSpPr>
          <p:nvPr>
            <p:ph type="title"/>
          </p:nvPr>
        </p:nvSpPr>
        <p:spPr/>
        <p:txBody>
          <a:bodyPr/>
          <a:lstStyle/>
          <a:p>
            <a:r>
              <a:rPr lang="en-IN" dirty="0"/>
              <a:t>Blogs, Podcasts, and Newsletters</a:t>
            </a:r>
          </a:p>
        </p:txBody>
      </p:sp>
      <p:sp>
        <p:nvSpPr>
          <p:cNvPr id="3" name="Content Placeholder 2">
            <a:extLst>
              <a:ext uri="{FF2B5EF4-FFF2-40B4-BE49-F238E27FC236}">
                <a16:creationId xmlns:a16="http://schemas.microsoft.com/office/drawing/2014/main" id="{BFED6DCD-F70E-4FC9-B6A2-548BA5393525}"/>
              </a:ext>
            </a:extLst>
          </p:cNvPr>
          <p:cNvSpPr>
            <a:spLocks noGrp="1"/>
          </p:cNvSpPr>
          <p:nvPr>
            <p:ph sz="quarter" idx="13"/>
          </p:nvPr>
        </p:nvSpPr>
        <p:spPr>
          <a:xfrm>
            <a:off x="457200" y="1552574"/>
            <a:ext cx="4678680" cy="4817745"/>
          </a:xfrm>
        </p:spPr>
        <p:txBody>
          <a:bodyPr/>
          <a:lstStyle/>
          <a:p>
            <a:pPr>
              <a:spcBef>
                <a:spcPts val="1000"/>
              </a:spcBef>
            </a:pPr>
            <a:r>
              <a:rPr lang="en-IN" dirty="0"/>
              <a:t>Blogs are online musings</a:t>
            </a:r>
          </a:p>
          <a:p>
            <a:pPr>
              <a:spcBef>
                <a:spcPts val="1000"/>
              </a:spcBef>
            </a:pPr>
            <a:r>
              <a:rPr lang="en-IN" dirty="0"/>
              <a:t>Power of online buzz</a:t>
            </a:r>
          </a:p>
          <a:p>
            <a:pPr>
              <a:spcBef>
                <a:spcPts val="1000"/>
              </a:spcBef>
            </a:pPr>
            <a:r>
              <a:rPr lang="en-IN" dirty="0"/>
              <a:t>Company-sponsored blogs</a:t>
            </a:r>
          </a:p>
          <a:p>
            <a:pPr lvl="1">
              <a:spcBef>
                <a:spcPts val="1000"/>
              </a:spcBef>
            </a:pPr>
            <a:r>
              <a:rPr lang="en-IN" dirty="0"/>
              <a:t>Objective of blog</a:t>
            </a:r>
          </a:p>
          <a:p>
            <a:pPr lvl="1">
              <a:spcBef>
                <a:spcPts val="1000"/>
              </a:spcBef>
            </a:pPr>
            <a:r>
              <a:rPr lang="en-IN" dirty="0"/>
              <a:t>Reaction strategy for negative comments</a:t>
            </a:r>
          </a:p>
          <a:p>
            <a:pPr>
              <a:spcBef>
                <a:spcPts val="1000"/>
              </a:spcBef>
            </a:pPr>
            <a:r>
              <a:rPr lang="en-IN" dirty="0"/>
              <a:t>Small businesses</a:t>
            </a:r>
          </a:p>
          <a:p>
            <a:pPr>
              <a:spcBef>
                <a:spcPts val="1000"/>
              </a:spcBef>
            </a:pPr>
            <a:r>
              <a:rPr lang="en-IN" dirty="0"/>
              <a:t>Newsletters</a:t>
            </a:r>
          </a:p>
          <a:p>
            <a:pPr>
              <a:spcBef>
                <a:spcPts val="1000"/>
              </a:spcBef>
            </a:pPr>
            <a:r>
              <a:rPr lang="en-IN" dirty="0"/>
              <a:t>Offer solutions and information</a:t>
            </a:r>
          </a:p>
          <a:p>
            <a:pPr>
              <a:spcBef>
                <a:spcPts val="1000"/>
              </a:spcBef>
            </a:pPr>
            <a:r>
              <a:rPr lang="en-IN" dirty="0"/>
              <a:t>Update regularly</a:t>
            </a:r>
          </a:p>
        </p:txBody>
      </p:sp>
      <p:pic>
        <p:nvPicPr>
          <p:cNvPr id="6" name="Content Placeholder 5" descr="A photo of a male and a female model posing for a photo shoot.">
            <a:extLst>
              <a:ext uri="{FF2B5EF4-FFF2-40B4-BE49-F238E27FC236}">
                <a16:creationId xmlns:a16="http://schemas.microsoft.com/office/drawing/2014/main" id="{A1F071F3-D802-4775-A68D-1AB8CB222729}"/>
              </a:ext>
            </a:extLst>
          </p:cNvPr>
          <p:cNvPicPr>
            <a:picLocks noGrp="1" noChangeAspect="1"/>
          </p:cNvPicPr>
          <p:nvPr>
            <p:ph sz="quarter" idx="14"/>
          </p:nvPr>
        </p:nvPicPr>
        <p:blipFill>
          <a:blip r:embed="rId3"/>
          <a:stretch>
            <a:fillRect/>
          </a:stretch>
        </p:blipFill>
        <p:spPr>
          <a:xfrm>
            <a:off x="5546719" y="1552575"/>
            <a:ext cx="2941961" cy="4438650"/>
          </a:xfrm>
          <a:prstGeom prst="rect">
            <a:avLst/>
          </a:prstGeom>
        </p:spPr>
      </p:pic>
    </p:spTree>
    <p:extLst>
      <p:ext uri="{BB962C8B-B14F-4D97-AF65-F5344CB8AC3E}">
        <p14:creationId xmlns:p14="http://schemas.microsoft.com/office/powerpoint/2010/main" val="63262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5EA8-069F-4831-9247-FE2CB5BA560A}"/>
              </a:ext>
            </a:extLst>
          </p:cNvPr>
          <p:cNvSpPr>
            <a:spLocks noGrp="1"/>
          </p:cNvSpPr>
          <p:nvPr>
            <p:ph type="title"/>
          </p:nvPr>
        </p:nvSpPr>
        <p:spPr/>
        <p:txBody>
          <a:bodyPr/>
          <a:lstStyle/>
          <a:p>
            <a:r>
              <a:rPr lang="en-IN" dirty="0"/>
              <a:t>Email Marketing</a:t>
            </a:r>
          </a:p>
        </p:txBody>
      </p:sp>
      <p:pic>
        <p:nvPicPr>
          <p:cNvPr id="6" name="Content Placeholder 5" descr="A photo of a young woman checking her smartphone.">
            <a:extLst>
              <a:ext uri="{FF2B5EF4-FFF2-40B4-BE49-F238E27FC236}">
                <a16:creationId xmlns:a16="http://schemas.microsoft.com/office/drawing/2014/main" id="{48835374-53C2-4AA3-83F2-A7B4010824CF}"/>
              </a:ext>
            </a:extLst>
          </p:cNvPr>
          <p:cNvPicPr>
            <a:picLocks noGrp="1" noChangeAspect="1"/>
          </p:cNvPicPr>
          <p:nvPr>
            <p:ph sz="quarter" idx="14"/>
          </p:nvPr>
        </p:nvPicPr>
        <p:blipFill>
          <a:blip r:embed="rId3"/>
          <a:stretch>
            <a:fillRect/>
          </a:stretch>
        </p:blipFill>
        <p:spPr>
          <a:xfrm>
            <a:off x="457200" y="1666747"/>
            <a:ext cx="3419598" cy="2283427"/>
          </a:xfrm>
          <a:prstGeom prst="rect">
            <a:avLst/>
          </a:prstGeom>
        </p:spPr>
      </p:pic>
      <p:sp>
        <p:nvSpPr>
          <p:cNvPr id="3" name="Content Placeholder 2">
            <a:extLst>
              <a:ext uri="{FF2B5EF4-FFF2-40B4-BE49-F238E27FC236}">
                <a16:creationId xmlns:a16="http://schemas.microsoft.com/office/drawing/2014/main" id="{C3AE3852-C5D4-4E9A-BD9A-93498E387906}"/>
              </a:ext>
            </a:extLst>
          </p:cNvPr>
          <p:cNvSpPr>
            <a:spLocks noGrp="1"/>
          </p:cNvSpPr>
          <p:nvPr>
            <p:ph sz="quarter" idx="13"/>
          </p:nvPr>
        </p:nvSpPr>
        <p:spPr>
          <a:xfrm>
            <a:off x="3968685" y="1552574"/>
            <a:ext cx="4718115" cy="4848225"/>
          </a:xfrm>
        </p:spPr>
        <p:txBody>
          <a:bodyPr/>
          <a:lstStyle/>
          <a:p>
            <a:r>
              <a:rPr lang="en-IN" dirty="0"/>
              <a:t>Vital part of digital strategy</a:t>
            </a:r>
          </a:p>
          <a:p>
            <a:pPr lvl="1"/>
            <a:r>
              <a:rPr lang="en-IN" dirty="0"/>
              <a:t>Integrate with other channels</a:t>
            </a:r>
          </a:p>
          <a:p>
            <a:pPr lvl="1"/>
            <a:r>
              <a:rPr lang="en-IN" dirty="0"/>
              <a:t>Resemble information on website</a:t>
            </a:r>
          </a:p>
          <a:p>
            <a:r>
              <a:rPr lang="en-IN" dirty="0"/>
              <a:t>Uses web analytics</a:t>
            </a:r>
          </a:p>
          <a:p>
            <a:pPr lvl="1"/>
            <a:r>
              <a:rPr lang="en-IN" dirty="0"/>
              <a:t>Browsing history</a:t>
            </a:r>
          </a:p>
          <a:p>
            <a:pPr lvl="1"/>
            <a:r>
              <a:rPr lang="en-IN" dirty="0"/>
              <a:t>Individuals who abandon shopping cart</a:t>
            </a:r>
          </a:p>
          <a:p>
            <a:r>
              <a:rPr lang="en-IN" dirty="0"/>
              <a:t>Targeted emails = higher conversion rates</a:t>
            </a:r>
          </a:p>
        </p:txBody>
      </p:sp>
    </p:spTree>
    <p:extLst>
      <p:ext uri="{BB962C8B-B14F-4D97-AF65-F5344CB8AC3E}">
        <p14:creationId xmlns:p14="http://schemas.microsoft.com/office/powerpoint/2010/main" val="2909216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FEE7-EE7B-4DE9-88AE-156BAD213471}"/>
              </a:ext>
            </a:extLst>
          </p:cNvPr>
          <p:cNvSpPr>
            <a:spLocks noGrp="1"/>
          </p:cNvSpPr>
          <p:nvPr>
            <p:ph type="title"/>
          </p:nvPr>
        </p:nvSpPr>
        <p:spPr/>
        <p:txBody>
          <a:bodyPr/>
          <a:lstStyle/>
          <a:p>
            <a:r>
              <a:rPr lang="en-IN" sz="3200" dirty="0"/>
              <a:t>Figure 8.9: Developing Successful Email Campaigns</a:t>
            </a:r>
          </a:p>
        </p:txBody>
      </p:sp>
      <p:sp>
        <p:nvSpPr>
          <p:cNvPr id="3" name="Content Placeholder 2">
            <a:extLst>
              <a:ext uri="{FF2B5EF4-FFF2-40B4-BE49-F238E27FC236}">
                <a16:creationId xmlns:a16="http://schemas.microsoft.com/office/drawing/2014/main" id="{F6E3EF7B-CBA5-4D98-B66A-40E2C9289218}"/>
              </a:ext>
            </a:extLst>
          </p:cNvPr>
          <p:cNvSpPr>
            <a:spLocks noGrp="1"/>
          </p:cNvSpPr>
          <p:nvPr>
            <p:ph sz="quarter" idx="13"/>
          </p:nvPr>
        </p:nvSpPr>
        <p:spPr/>
        <p:txBody>
          <a:bodyPr/>
          <a:lstStyle/>
          <a:p>
            <a:r>
              <a:rPr lang="en-IN" dirty="0"/>
              <a:t>Be upfront, honest with subscribers</a:t>
            </a:r>
          </a:p>
          <a:p>
            <a:r>
              <a:rPr lang="en-IN" dirty="0"/>
              <a:t>Build list for quality, not quantity</a:t>
            </a:r>
          </a:p>
          <a:p>
            <a:r>
              <a:rPr lang="en-IN" dirty="0"/>
              <a:t>Give subscribers what they want</a:t>
            </a:r>
          </a:p>
          <a:p>
            <a:r>
              <a:rPr lang="en-IN" dirty="0"/>
              <a:t>Be familiar to your audience</a:t>
            </a:r>
          </a:p>
          <a:p>
            <a:r>
              <a:rPr lang="en-IN" dirty="0"/>
              <a:t>Keep emails neat and clean</a:t>
            </a:r>
          </a:p>
          <a:p>
            <a:r>
              <a:rPr lang="en-IN" dirty="0"/>
              <a:t>Be eye-catching</a:t>
            </a:r>
          </a:p>
          <a:p>
            <a:r>
              <a:rPr lang="en-IN" dirty="0"/>
              <a:t>Integrate social media</a:t>
            </a:r>
          </a:p>
          <a:p>
            <a:r>
              <a:rPr lang="en-IN" dirty="0"/>
              <a:t>Test, test, and test</a:t>
            </a:r>
          </a:p>
        </p:txBody>
      </p:sp>
    </p:spTree>
    <p:extLst>
      <p:ext uri="{BB962C8B-B14F-4D97-AF65-F5344CB8AC3E}">
        <p14:creationId xmlns:p14="http://schemas.microsoft.com/office/powerpoint/2010/main" val="860342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FA19-3518-4A59-AC3E-EC0B2A8D7342}"/>
              </a:ext>
            </a:extLst>
          </p:cNvPr>
          <p:cNvSpPr>
            <a:spLocks noGrp="1"/>
          </p:cNvSpPr>
          <p:nvPr>
            <p:ph type="title"/>
          </p:nvPr>
        </p:nvSpPr>
        <p:spPr/>
        <p:txBody>
          <a:bodyPr/>
          <a:lstStyle/>
          <a:p>
            <a:r>
              <a:rPr lang="en-IN" dirty="0"/>
              <a:t>Questions to Consider </a:t>
            </a:r>
            <a:r>
              <a:rPr lang="en-IN" sz="2000" b="0" dirty="0"/>
              <a:t>(2 of 2)</a:t>
            </a:r>
          </a:p>
        </p:txBody>
      </p:sp>
      <p:sp>
        <p:nvSpPr>
          <p:cNvPr id="3" name="Content Placeholder 2">
            <a:extLst>
              <a:ext uri="{FF2B5EF4-FFF2-40B4-BE49-F238E27FC236}">
                <a16:creationId xmlns:a16="http://schemas.microsoft.com/office/drawing/2014/main" id="{75F2FEB3-989E-4295-B0A5-C56F3A9BFDAF}"/>
              </a:ext>
            </a:extLst>
          </p:cNvPr>
          <p:cNvSpPr>
            <a:spLocks noGrp="1"/>
          </p:cNvSpPr>
          <p:nvPr>
            <p:ph sz="quarter" idx="13"/>
          </p:nvPr>
        </p:nvSpPr>
        <p:spPr/>
        <p:txBody>
          <a:bodyPr/>
          <a:lstStyle/>
          <a:p>
            <a:r>
              <a:rPr lang="en-IN" dirty="0"/>
              <a:t>As a consumer, how do you respond to e-mail campaigns?</a:t>
            </a:r>
          </a:p>
          <a:p>
            <a:r>
              <a:rPr lang="en-IN" dirty="0"/>
              <a:t>What determines whether you read the marketing messages or simply delete them?</a:t>
            </a:r>
          </a:p>
          <a:p>
            <a:r>
              <a:rPr lang="en-IN" dirty="0"/>
              <a:t>Do you ever use emails as a way to access the company’s social media? Examples?</a:t>
            </a:r>
          </a:p>
        </p:txBody>
      </p:sp>
    </p:spTree>
    <p:extLst>
      <p:ext uri="{BB962C8B-B14F-4D97-AF65-F5344CB8AC3E}">
        <p14:creationId xmlns:p14="http://schemas.microsoft.com/office/powerpoint/2010/main" val="1959138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7A711-417F-4C0C-ADE8-EDD28B9966A1}"/>
              </a:ext>
            </a:extLst>
          </p:cNvPr>
          <p:cNvSpPr>
            <a:spLocks noGrp="1"/>
          </p:cNvSpPr>
          <p:nvPr>
            <p:ph type="title"/>
          </p:nvPr>
        </p:nvSpPr>
        <p:spPr/>
        <p:txBody>
          <a:bodyPr/>
          <a:lstStyle/>
          <a:p>
            <a:r>
              <a:rPr lang="en-IN" sz="3200" dirty="0"/>
              <a:t>Web Advertising Programmatic Advertising</a:t>
            </a:r>
          </a:p>
        </p:txBody>
      </p:sp>
      <p:sp>
        <p:nvSpPr>
          <p:cNvPr id="3" name="Content Placeholder 2">
            <a:extLst>
              <a:ext uri="{FF2B5EF4-FFF2-40B4-BE49-F238E27FC236}">
                <a16:creationId xmlns:a16="http://schemas.microsoft.com/office/drawing/2014/main" id="{685526FA-F8D8-4772-BFB0-74C67F5E12F9}"/>
              </a:ext>
            </a:extLst>
          </p:cNvPr>
          <p:cNvSpPr>
            <a:spLocks noGrp="1"/>
          </p:cNvSpPr>
          <p:nvPr>
            <p:ph sz="quarter" idx="13"/>
          </p:nvPr>
        </p:nvSpPr>
        <p:spPr>
          <a:xfrm>
            <a:off x="457200" y="1556327"/>
            <a:ext cx="8229600" cy="1750753"/>
          </a:xfrm>
        </p:spPr>
        <p:txBody>
          <a:bodyPr/>
          <a:lstStyle/>
          <a:p>
            <a:r>
              <a:rPr lang="en-IN" dirty="0"/>
              <a:t>Banner ads account for 22.6% of online advertising</a:t>
            </a:r>
          </a:p>
          <a:p>
            <a:r>
              <a:rPr lang="en-IN" dirty="0"/>
              <a:t>Can use videos, widget apps, targeted display ads</a:t>
            </a:r>
          </a:p>
          <a:p>
            <a:r>
              <a:rPr lang="en-IN" dirty="0"/>
              <a:t>Enables precise targeting of consumers</a:t>
            </a:r>
          </a:p>
        </p:txBody>
      </p:sp>
      <p:pic>
        <p:nvPicPr>
          <p:cNvPr id="6" name="Content Placeholder 5" descr="An advertisement for Ouichita Independent Bank showing two photos of a little girl, one with her holding a small lollipop and one with her holding a large lollipop, titled O I B high interest checking plus savings.">
            <a:extLst>
              <a:ext uri="{FF2B5EF4-FFF2-40B4-BE49-F238E27FC236}">
                <a16:creationId xmlns:a16="http://schemas.microsoft.com/office/drawing/2014/main" id="{CAA52893-BE44-44BE-AD9F-FCC5B8E0BAEE}"/>
              </a:ext>
            </a:extLst>
          </p:cNvPr>
          <p:cNvPicPr>
            <a:picLocks noGrp="1" noChangeAspect="1"/>
          </p:cNvPicPr>
          <p:nvPr>
            <p:ph sz="quarter" idx="14"/>
          </p:nvPr>
        </p:nvPicPr>
        <p:blipFill>
          <a:blip r:embed="rId3"/>
          <a:stretch>
            <a:fillRect/>
          </a:stretch>
        </p:blipFill>
        <p:spPr>
          <a:xfrm>
            <a:off x="468680" y="3550757"/>
            <a:ext cx="8218120" cy="2066723"/>
          </a:xfrm>
          <a:prstGeom prst="rect">
            <a:avLst/>
          </a:prstGeom>
        </p:spPr>
      </p:pic>
    </p:spTree>
    <p:extLst>
      <p:ext uri="{BB962C8B-B14F-4D97-AF65-F5344CB8AC3E}">
        <p14:creationId xmlns:p14="http://schemas.microsoft.com/office/powerpoint/2010/main" val="1019083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61B-6012-4FFA-9F39-8689D5828404}"/>
              </a:ext>
            </a:extLst>
          </p:cNvPr>
          <p:cNvSpPr>
            <a:spLocks noGrp="1"/>
          </p:cNvSpPr>
          <p:nvPr>
            <p:ph type="title"/>
          </p:nvPr>
        </p:nvSpPr>
        <p:spPr/>
        <p:txBody>
          <a:bodyPr/>
          <a:lstStyle/>
          <a:p>
            <a:r>
              <a:rPr lang="en-IN" dirty="0"/>
              <a:t>Widgets</a:t>
            </a:r>
          </a:p>
        </p:txBody>
      </p:sp>
      <p:sp>
        <p:nvSpPr>
          <p:cNvPr id="3" name="Content Placeholder 2">
            <a:extLst>
              <a:ext uri="{FF2B5EF4-FFF2-40B4-BE49-F238E27FC236}">
                <a16:creationId xmlns:a16="http://schemas.microsoft.com/office/drawing/2014/main" id="{72E95A80-F481-42A5-B1B3-439FD813037B}"/>
              </a:ext>
            </a:extLst>
          </p:cNvPr>
          <p:cNvSpPr>
            <a:spLocks noGrp="1"/>
          </p:cNvSpPr>
          <p:nvPr>
            <p:ph sz="quarter" idx="13"/>
          </p:nvPr>
        </p:nvSpPr>
        <p:spPr/>
        <p:txBody>
          <a:bodyPr/>
          <a:lstStyle/>
          <a:p>
            <a:r>
              <a:rPr lang="en-IN" dirty="0"/>
              <a:t>Mini-applications embedded in banners</a:t>
            </a:r>
          </a:p>
          <a:p>
            <a:r>
              <a:rPr lang="en-IN" dirty="0"/>
              <a:t>Access external dynamic content</a:t>
            </a:r>
          </a:p>
          <a:p>
            <a:r>
              <a:rPr lang="en-IN" dirty="0"/>
              <a:t>Provide personalized access to information</a:t>
            </a:r>
          </a:p>
          <a:p>
            <a:r>
              <a:rPr lang="en-IN" dirty="0"/>
              <a:t>Micro-site landing pages</a:t>
            </a:r>
          </a:p>
          <a:p>
            <a:r>
              <a:rPr lang="en-IN" dirty="0"/>
              <a:t>Geo-targeted ads</a:t>
            </a:r>
          </a:p>
        </p:txBody>
      </p:sp>
    </p:spTree>
    <p:extLst>
      <p:ext uri="{BB962C8B-B14F-4D97-AF65-F5344CB8AC3E}">
        <p14:creationId xmlns:p14="http://schemas.microsoft.com/office/powerpoint/2010/main" val="4029375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1226-077D-4855-80B2-CAC17F9D2293}"/>
              </a:ext>
            </a:extLst>
          </p:cNvPr>
          <p:cNvSpPr>
            <a:spLocks noGrp="1"/>
          </p:cNvSpPr>
          <p:nvPr>
            <p:ph type="title"/>
          </p:nvPr>
        </p:nvSpPr>
        <p:spPr/>
        <p:txBody>
          <a:bodyPr/>
          <a:lstStyle/>
          <a:p>
            <a:r>
              <a:rPr lang="en-IN" dirty="0"/>
              <a:t>Impact of Online Advertising</a:t>
            </a:r>
          </a:p>
        </p:txBody>
      </p:sp>
      <p:sp>
        <p:nvSpPr>
          <p:cNvPr id="3" name="Content Placeholder 2">
            <a:extLst>
              <a:ext uri="{FF2B5EF4-FFF2-40B4-BE49-F238E27FC236}">
                <a16:creationId xmlns:a16="http://schemas.microsoft.com/office/drawing/2014/main" id="{AF702BF9-04C1-4C30-ABC2-3C269E79EE88}"/>
              </a:ext>
            </a:extLst>
          </p:cNvPr>
          <p:cNvSpPr>
            <a:spLocks noGrp="1"/>
          </p:cNvSpPr>
          <p:nvPr>
            <p:ph sz="quarter" idx="13"/>
          </p:nvPr>
        </p:nvSpPr>
        <p:spPr/>
        <p:txBody>
          <a:bodyPr/>
          <a:lstStyle/>
          <a:p>
            <a:r>
              <a:rPr lang="en-IN" dirty="0"/>
              <a:t>Banner click-through rate 0.27%</a:t>
            </a:r>
          </a:p>
          <a:p>
            <a:r>
              <a:rPr lang="en-IN" dirty="0"/>
              <a:t>Improve response through targeting</a:t>
            </a:r>
          </a:p>
          <a:p>
            <a:r>
              <a:rPr lang="en-IN" dirty="0"/>
              <a:t>Third-party tags</a:t>
            </a:r>
          </a:p>
          <a:p>
            <a:r>
              <a:rPr lang="en-IN" dirty="0"/>
              <a:t>Ads not seen</a:t>
            </a:r>
          </a:p>
          <a:p>
            <a:pPr lvl="1"/>
            <a:r>
              <a:rPr lang="en-IN" dirty="0"/>
              <a:t>Below the fold</a:t>
            </a:r>
          </a:p>
          <a:p>
            <a:pPr lvl="1"/>
            <a:r>
              <a:rPr lang="en-IN" dirty="0"/>
              <a:t>Blocking software</a:t>
            </a:r>
          </a:p>
          <a:p>
            <a:pPr lvl="1"/>
            <a:r>
              <a:rPr lang="en-IN" dirty="0"/>
              <a:t>Fraud</a:t>
            </a:r>
          </a:p>
        </p:txBody>
      </p:sp>
    </p:spTree>
    <p:extLst>
      <p:ext uri="{BB962C8B-B14F-4D97-AF65-F5344CB8AC3E}">
        <p14:creationId xmlns:p14="http://schemas.microsoft.com/office/powerpoint/2010/main" val="1383219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9AE3-0CDB-460C-B490-B75ECC6F6FE6}"/>
              </a:ext>
            </a:extLst>
          </p:cNvPr>
          <p:cNvSpPr>
            <a:spLocks noGrp="1"/>
          </p:cNvSpPr>
          <p:nvPr>
            <p:ph type="title"/>
          </p:nvPr>
        </p:nvSpPr>
        <p:spPr/>
        <p:txBody>
          <a:bodyPr/>
          <a:lstStyle/>
          <a:p>
            <a:r>
              <a:rPr lang="en-IN" dirty="0"/>
              <a:t>Offline Advertising</a:t>
            </a:r>
          </a:p>
        </p:txBody>
      </p:sp>
      <p:sp>
        <p:nvSpPr>
          <p:cNvPr id="3" name="Content Placeholder 2">
            <a:extLst>
              <a:ext uri="{FF2B5EF4-FFF2-40B4-BE49-F238E27FC236}">
                <a16:creationId xmlns:a16="http://schemas.microsoft.com/office/drawing/2014/main" id="{F118E062-2662-479A-9DBC-5C46629990B6}"/>
              </a:ext>
            </a:extLst>
          </p:cNvPr>
          <p:cNvSpPr>
            <a:spLocks noGrp="1"/>
          </p:cNvSpPr>
          <p:nvPr>
            <p:ph sz="quarter" idx="13"/>
          </p:nvPr>
        </p:nvSpPr>
        <p:spPr/>
        <p:txBody>
          <a:bodyPr/>
          <a:lstStyle/>
          <a:p>
            <a:r>
              <a:rPr lang="en-IN" dirty="0"/>
              <a:t>Integration of offline with online</a:t>
            </a:r>
          </a:p>
          <a:p>
            <a:r>
              <a:rPr lang="en-IN" dirty="0"/>
              <a:t>Brand </a:t>
            </a:r>
            <a:r>
              <a:rPr lang="en-IN" dirty="0" err="1"/>
              <a:t>spiraling</a:t>
            </a:r>
            <a:endParaRPr lang="en-IN" dirty="0"/>
          </a:p>
          <a:p>
            <a:r>
              <a:rPr lang="en-IN" dirty="0"/>
              <a:t>Personalized U</a:t>
            </a:r>
            <a:r>
              <a:rPr lang="en-IN" sz="100" dirty="0"/>
              <a:t> </a:t>
            </a:r>
            <a:r>
              <a:rPr lang="en-IN" dirty="0"/>
              <a:t>R</a:t>
            </a:r>
            <a:r>
              <a:rPr lang="en-IN" sz="100" dirty="0"/>
              <a:t> </a:t>
            </a:r>
            <a:r>
              <a:rPr lang="en-IN" dirty="0"/>
              <a:t>Ls</a:t>
            </a:r>
          </a:p>
        </p:txBody>
      </p:sp>
      <p:pic>
        <p:nvPicPr>
          <p:cNvPr id="6" name="Content Placeholder 5" descr="An advertisement for J D Bank shows a referee signaling a good field goal kick, with a sketch of the goal overlaid on the photo. The title reads, J D gets me good.">
            <a:extLst>
              <a:ext uri="{FF2B5EF4-FFF2-40B4-BE49-F238E27FC236}">
                <a16:creationId xmlns:a16="http://schemas.microsoft.com/office/drawing/2014/main" id="{E657988C-D75B-4838-8468-445AA5369565}"/>
              </a:ext>
            </a:extLst>
          </p:cNvPr>
          <p:cNvPicPr>
            <a:picLocks noGrp="1" noChangeAspect="1"/>
          </p:cNvPicPr>
          <p:nvPr>
            <p:ph sz="quarter" idx="14"/>
          </p:nvPr>
        </p:nvPicPr>
        <p:blipFill>
          <a:blip r:embed="rId3"/>
          <a:stretch>
            <a:fillRect/>
          </a:stretch>
        </p:blipFill>
        <p:spPr>
          <a:xfrm>
            <a:off x="4971772" y="1552575"/>
            <a:ext cx="3437494" cy="4438650"/>
          </a:xfrm>
          <a:prstGeom prst="rect">
            <a:avLst/>
          </a:prstGeom>
        </p:spPr>
      </p:pic>
    </p:spTree>
    <p:extLst>
      <p:ext uri="{BB962C8B-B14F-4D97-AF65-F5344CB8AC3E}">
        <p14:creationId xmlns:p14="http://schemas.microsoft.com/office/powerpoint/2010/main" val="166948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7DD0-A634-48AC-9B09-66CFE255AB43}"/>
              </a:ext>
            </a:extLst>
          </p:cNvPr>
          <p:cNvSpPr>
            <a:spLocks noGrp="1"/>
          </p:cNvSpPr>
          <p:nvPr>
            <p:ph type="title"/>
          </p:nvPr>
        </p:nvSpPr>
        <p:spPr/>
        <p:txBody>
          <a:bodyPr/>
          <a:lstStyle/>
          <a:p>
            <a:r>
              <a:rPr lang="en-IN" dirty="0"/>
              <a:t>Chapter Overview</a:t>
            </a:r>
          </a:p>
        </p:txBody>
      </p:sp>
      <p:sp>
        <p:nvSpPr>
          <p:cNvPr id="3" name="Content Placeholder 2">
            <a:extLst>
              <a:ext uri="{FF2B5EF4-FFF2-40B4-BE49-F238E27FC236}">
                <a16:creationId xmlns:a16="http://schemas.microsoft.com/office/drawing/2014/main" id="{38D0EC8C-A14F-4A51-B2B5-5FB4B75722E3}"/>
              </a:ext>
            </a:extLst>
          </p:cNvPr>
          <p:cNvSpPr>
            <a:spLocks noGrp="1"/>
          </p:cNvSpPr>
          <p:nvPr>
            <p:ph sz="quarter" idx="13"/>
          </p:nvPr>
        </p:nvSpPr>
        <p:spPr/>
        <p:txBody>
          <a:bodyPr/>
          <a:lstStyle/>
          <a:p>
            <a:r>
              <a:rPr lang="en-IN" dirty="0"/>
              <a:t>Digital marketing</a:t>
            </a:r>
          </a:p>
          <a:p>
            <a:r>
              <a:rPr lang="en-IN" dirty="0"/>
              <a:t>E-commerce</a:t>
            </a:r>
          </a:p>
          <a:p>
            <a:r>
              <a:rPr lang="en-IN" dirty="0"/>
              <a:t>Mobile marketing</a:t>
            </a:r>
          </a:p>
          <a:p>
            <a:r>
              <a:rPr lang="en-IN" dirty="0"/>
              <a:t>Digital strategies</a:t>
            </a:r>
          </a:p>
          <a:p>
            <a:r>
              <a:rPr lang="en-IN" dirty="0"/>
              <a:t>Web advertising</a:t>
            </a:r>
          </a:p>
          <a:p>
            <a:r>
              <a:rPr lang="en-IN" dirty="0"/>
              <a:t>Search engine optimization</a:t>
            </a:r>
          </a:p>
          <a:p>
            <a:r>
              <a:rPr lang="en-IN" dirty="0"/>
              <a:t>International markets</a:t>
            </a:r>
          </a:p>
        </p:txBody>
      </p:sp>
    </p:spTree>
    <p:extLst>
      <p:ext uri="{BB962C8B-B14F-4D97-AF65-F5344CB8AC3E}">
        <p14:creationId xmlns:p14="http://schemas.microsoft.com/office/powerpoint/2010/main" val="1633073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0FFF-027D-4D03-8AD7-1D68B1789ED6}"/>
              </a:ext>
            </a:extLst>
          </p:cNvPr>
          <p:cNvSpPr>
            <a:spLocks noGrp="1"/>
          </p:cNvSpPr>
          <p:nvPr>
            <p:ph type="title"/>
          </p:nvPr>
        </p:nvSpPr>
        <p:spPr/>
        <p:txBody>
          <a:bodyPr/>
          <a:lstStyle/>
          <a:p>
            <a:r>
              <a:rPr lang="en-IN" dirty="0"/>
              <a:t>Search Engine Optimization</a:t>
            </a:r>
          </a:p>
        </p:txBody>
      </p:sp>
      <p:sp>
        <p:nvSpPr>
          <p:cNvPr id="3" name="Content Placeholder 2">
            <a:extLst>
              <a:ext uri="{FF2B5EF4-FFF2-40B4-BE49-F238E27FC236}">
                <a16:creationId xmlns:a16="http://schemas.microsoft.com/office/drawing/2014/main" id="{68F14CD5-0DF2-46D6-B1BC-7375960BDC4E}"/>
              </a:ext>
            </a:extLst>
          </p:cNvPr>
          <p:cNvSpPr>
            <a:spLocks noGrp="1"/>
          </p:cNvSpPr>
          <p:nvPr>
            <p:ph sz="quarter" idx="13"/>
          </p:nvPr>
        </p:nvSpPr>
        <p:spPr>
          <a:xfrm>
            <a:off x="457200" y="1552575"/>
            <a:ext cx="4699262" cy="4744530"/>
          </a:xfrm>
        </p:spPr>
        <p:txBody>
          <a:bodyPr/>
          <a:lstStyle/>
          <a:p>
            <a:r>
              <a:rPr lang="en-IN" dirty="0"/>
              <a:t>Nearly 50% of online ad expenditures</a:t>
            </a:r>
          </a:p>
          <a:p>
            <a:r>
              <a:rPr lang="en-IN" dirty="0"/>
              <a:t>Majority of web traffic begins with a search</a:t>
            </a:r>
          </a:p>
          <a:p>
            <a:r>
              <a:rPr lang="en-IN" dirty="0"/>
              <a:t>Three methods of S</a:t>
            </a:r>
            <a:r>
              <a:rPr lang="en-IN" sz="100" dirty="0"/>
              <a:t> </a:t>
            </a:r>
            <a:r>
              <a:rPr lang="en-IN" dirty="0"/>
              <a:t>E</a:t>
            </a:r>
            <a:r>
              <a:rPr lang="en-IN" sz="100" dirty="0"/>
              <a:t> </a:t>
            </a:r>
            <a:r>
              <a:rPr lang="en-IN" dirty="0"/>
              <a:t>O</a:t>
            </a:r>
          </a:p>
          <a:p>
            <a:pPr lvl="1"/>
            <a:r>
              <a:rPr lang="en-IN" dirty="0"/>
              <a:t>Paid search insertion</a:t>
            </a:r>
          </a:p>
          <a:p>
            <a:pPr lvl="1"/>
            <a:r>
              <a:rPr lang="en-IN" dirty="0"/>
              <a:t>Natural or organic emergence</a:t>
            </a:r>
          </a:p>
          <a:p>
            <a:pPr lvl="1"/>
            <a:r>
              <a:rPr lang="en-IN" dirty="0"/>
              <a:t>Paid search ads</a:t>
            </a:r>
          </a:p>
          <a:p>
            <a:r>
              <a:rPr lang="en-IN" dirty="0"/>
              <a:t>Effective for local businesses</a:t>
            </a:r>
          </a:p>
        </p:txBody>
      </p:sp>
      <p:pic>
        <p:nvPicPr>
          <p:cNvPr id="6" name="Content Placeholder 5" descr="An advertisement for Visit South Walton Florida displayed on a tablet shows a mother and a child cycling on a beach. The title reads, discover the unexpected.">
            <a:extLst>
              <a:ext uri="{FF2B5EF4-FFF2-40B4-BE49-F238E27FC236}">
                <a16:creationId xmlns:a16="http://schemas.microsoft.com/office/drawing/2014/main" id="{9FD79E7D-6BFE-49A2-9D3E-3FB82AC62A33}"/>
              </a:ext>
            </a:extLst>
          </p:cNvPr>
          <p:cNvPicPr>
            <a:picLocks noGrp="1" noChangeAspect="1"/>
          </p:cNvPicPr>
          <p:nvPr>
            <p:ph sz="quarter" idx="14"/>
          </p:nvPr>
        </p:nvPicPr>
        <p:blipFill rotWithShape="1">
          <a:blip r:embed="rId3"/>
          <a:srcRect t="8824"/>
          <a:stretch/>
        </p:blipFill>
        <p:spPr>
          <a:xfrm>
            <a:off x="5253385" y="2007219"/>
            <a:ext cx="3629602" cy="2376719"/>
          </a:xfrm>
          <a:prstGeom prst="rect">
            <a:avLst/>
          </a:prstGeom>
        </p:spPr>
      </p:pic>
    </p:spTree>
    <p:extLst>
      <p:ext uri="{BB962C8B-B14F-4D97-AF65-F5344CB8AC3E}">
        <p14:creationId xmlns:p14="http://schemas.microsoft.com/office/powerpoint/2010/main" val="558709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272E4-8935-460D-81D1-5F8606929518}"/>
              </a:ext>
            </a:extLst>
          </p:cNvPr>
          <p:cNvSpPr>
            <a:spLocks noGrp="1"/>
          </p:cNvSpPr>
          <p:nvPr>
            <p:ph type="title"/>
          </p:nvPr>
        </p:nvSpPr>
        <p:spPr/>
        <p:txBody>
          <a:bodyPr/>
          <a:lstStyle/>
          <a:p>
            <a:r>
              <a:rPr lang="en-IN" dirty="0"/>
              <a:t>International Implications</a:t>
            </a:r>
          </a:p>
        </p:txBody>
      </p:sp>
      <p:sp>
        <p:nvSpPr>
          <p:cNvPr id="3" name="Content Placeholder 2">
            <a:extLst>
              <a:ext uri="{FF2B5EF4-FFF2-40B4-BE49-F238E27FC236}">
                <a16:creationId xmlns:a16="http://schemas.microsoft.com/office/drawing/2014/main" id="{66E83A48-F7A0-4B9D-854F-4C687A564BA3}"/>
              </a:ext>
            </a:extLst>
          </p:cNvPr>
          <p:cNvSpPr>
            <a:spLocks noGrp="1"/>
          </p:cNvSpPr>
          <p:nvPr>
            <p:ph sz="quarter" idx="13"/>
          </p:nvPr>
        </p:nvSpPr>
        <p:spPr/>
        <p:txBody>
          <a:bodyPr/>
          <a:lstStyle/>
          <a:p>
            <a:r>
              <a:rPr lang="en-IN" dirty="0"/>
              <a:t>Worldwide reach a major e-commerce advantage</a:t>
            </a:r>
          </a:p>
          <a:p>
            <a:r>
              <a:rPr lang="en-IN" dirty="0"/>
              <a:t>Potential issues</a:t>
            </a:r>
          </a:p>
          <a:p>
            <a:pPr lvl="1"/>
            <a:r>
              <a:rPr lang="en-IN" dirty="0"/>
              <a:t>Shipping</a:t>
            </a:r>
          </a:p>
          <a:p>
            <a:pPr lvl="1"/>
            <a:r>
              <a:rPr lang="en-IN" dirty="0"/>
              <a:t>Communication</a:t>
            </a:r>
          </a:p>
          <a:p>
            <a:pPr lvl="1"/>
            <a:r>
              <a:rPr lang="en-IN" dirty="0"/>
              <a:t>Technology</a:t>
            </a:r>
          </a:p>
          <a:p>
            <a:r>
              <a:rPr lang="en-IN" dirty="0"/>
              <a:t>Utilize coherent I</a:t>
            </a:r>
            <a:r>
              <a:rPr lang="en-IN" sz="100" dirty="0"/>
              <a:t> </a:t>
            </a:r>
            <a:r>
              <a:rPr lang="en-IN" dirty="0"/>
              <a:t>M</a:t>
            </a:r>
            <a:r>
              <a:rPr lang="en-IN" sz="100" dirty="0"/>
              <a:t> </a:t>
            </a:r>
            <a:r>
              <a:rPr lang="en-IN" dirty="0"/>
              <a:t>C strategy with local input</a:t>
            </a:r>
          </a:p>
        </p:txBody>
      </p:sp>
    </p:spTree>
    <p:extLst>
      <p:ext uri="{BB962C8B-B14F-4D97-AF65-F5344CB8AC3E}">
        <p14:creationId xmlns:p14="http://schemas.microsoft.com/office/powerpoint/2010/main" val="952853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26BEC-5355-4E45-85A3-B86BFFF66905}"/>
              </a:ext>
            </a:extLst>
          </p:cNvPr>
          <p:cNvSpPr>
            <a:spLocks noGrp="1"/>
          </p:cNvSpPr>
          <p:nvPr>
            <p:ph type="title"/>
          </p:nvPr>
        </p:nvSpPr>
        <p:spPr/>
        <p:txBody>
          <a:bodyPr/>
          <a:lstStyle/>
          <a:p>
            <a:r>
              <a:rPr lang="en-IN" dirty="0"/>
              <a:t>Your Career: Digital Marketing</a:t>
            </a:r>
          </a:p>
        </p:txBody>
      </p:sp>
      <p:sp>
        <p:nvSpPr>
          <p:cNvPr id="3" name="Content Placeholder 2">
            <a:extLst>
              <a:ext uri="{FF2B5EF4-FFF2-40B4-BE49-F238E27FC236}">
                <a16:creationId xmlns:a16="http://schemas.microsoft.com/office/drawing/2014/main" id="{C2DEB488-862C-4E72-98D7-CBF1D170C56F}"/>
              </a:ext>
            </a:extLst>
          </p:cNvPr>
          <p:cNvSpPr>
            <a:spLocks noGrp="1"/>
          </p:cNvSpPr>
          <p:nvPr>
            <p:ph sz="quarter" idx="13"/>
          </p:nvPr>
        </p:nvSpPr>
        <p:spPr/>
        <p:txBody>
          <a:bodyPr/>
          <a:lstStyle/>
          <a:p>
            <a:r>
              <a:rPr lang="en-IN" dirty="0"/>
              <a:t>Purchase your online name</a:t>
            </a:r>
          </a:p>
          <a:p>
            <a:r>
              <a:rPr lang="en-IN" dirty="0"/>
              <a:t>Conduct internet search of your name</a:t>
            </a:r>
          </a:p>
          <a:p>
            <a:r>
              <a:rPr lang="en-IN" dirty="0"/>
              <a:t>Develop online presence</a:t>
            </a:r>
          </a:p>
          <a:p>
            <a:r>
              <a:rPr lang="en-IN" dirty="0"/>
              <a:t>Learn more about digital advertising</a:t>
            </a:r>
          </a:p>
        </p:txBody>
      </p:sp>
    </p:spTree>
    <p:extLst>
      <p:ext uri="{BB962C8B-B14F-4D97-AF65-F5344CB8AC3E}">
        <p14:creationId xmlns:p14="http://schemas.microsoft.com/office/powerpoint/2010/main" val="4235794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BEAC-733E-45D1-A1F5-13B66CFA5F9C}"/>
              </a:ext>
            </a:extLst>
          </p:cNvPr>
          <p:cNvSpPr>
            <a:spLocks noGrp="1"/>
          </p:cNvSpPr>
          <p:nvPr>
            <p:ph type="title"/>
          </p:nvPr>
        </p:nvSpPr>
        <p:spPr/>
        <p:txBody>
          <a:bodyPr/>
          <a:lstStyle/>
          <a:p>
            <a:r>
              <a:rPr lang="en-IN" dirty="0"/>
              <a:t>Blog Exercises</a:t>
            </a:r>
          </a:p>
        </p:txBody>
      </p:sp>
      <p:sp>
        <p:nvSpPr>
          <p:cNvPr id="3" name="Content Placeholder 2">
            <a:extLst>
              <a:ext uri="{FF2B5EF4-FFF2-40B4-BE49-F238E27FC236}">
                <a16:creationId xmlns:a16="http://schemas.microsoft.com/office/drawing/2014/main" id="{35CCF483-AA44-4036-9048-CF4D17453F71}"/>
              </a:ext>
            </a:extLst>
          </p:cNvPr>
          <p:cNvSpPr>
            <a:spLocks noGrp="1"/>
          </p:cNvSpPr>
          <p:nvPr>
            <p:ph sz="quarter" idx="13"/>
          </p:nvPr>
        </p:nvSpPr>
        <p:spPr/>
        <p:txBody>
          <a:bodyPr/>
          <a:lstStyle/>
          <a:p>
            <a:r>
              <a:rPr lang="en-IN" dirty="0"/>
              <a:t>Consumer to Consumer (C2C) Marketing</a:t>
            </a:r>
          </a:p>
          <a:p>
            <a:r>
              <a:rPr lang="en-IN" dirty="0"/>
              <a:t>App Design</a:t>
            </a:r>
          </a:p>
          <a:p>
            <a:r>
              <a:rPr lang="en-IN" dirty="0"/>
              <a:t>Search Engine Optimization</a:t>
            </a:r>
          </a:p>
        </p:txBody>
      </p:sp>
    </p:spTree>
    <p:extLst>
      <p:ext uri="{BB962C8B-B14F-4D97-AF65-F5344CB8AC3E}">
        <p14:creationId xmlns:p14="http://schemas.microsoft.com/office/powerpoint/2010/main" val="273670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469F-D130-4883-ABA7-14D1C9C56C66}"/>
              </a:ext>
            </a:extLst>
          </p:cNvPr>
          <p:cNvSpPr>
            <a:spLocks noGrp="1"/>
          </p:cNvSpPr>
          <p:nvPr>
            <p:ph type="title"/>
          </p:nvPr>
        </p:nvSpPr>
        <p:spPr/>
        <p:txBody>
          <a:bodyPr/>
          <a:lstStyle/>
          <a:p>
            <a:r>
              <a:rPr lang="en-IN" sz="3200" dirty="0"/>
              <a:t>Artificial Intelligence, Programmatic Advertising, and Chatbots</a:t>
            </a:r>
          </a:p>
        </p:txBody>
      </p:sp>
      <p:sp>
        <p:nvSpPr>
          <p:cNvPr id="3" name="Content Placeholder 2">
            <a:extLst>
              <a:ext uri="{FF2B5EF4-FFF2-40B4-BE49-F238E27FC236}">
                <a16:creationId xmlns:a16="http://schemas.microsoft.com/office/drawing/2014/main" id="{F69F305F-D1D8-4C5F-B6A6-FBE895E85E15}"/>
              </a:ext>
            </a:extLst>
          </p:cNvPr>
          <p:cNvSpPr>
            <a:spLocks noGrp="1"/>
          </p:cNvSpPr>
          <p:nvPr>
            <p:ph sz="quarter" idx="13"/>
          </p:nvPr>
        </p:nvSpPr>
        <p:spPr/>
        <p:txBody>
          <a:bodyPr/>
          <a:lstStyle/>
          <a:p>
            <a:r>
              <a:rPr lang="en-IN" dirty="0"/>
              <a:t>Artificial intelligence aids consumer </a:t>
            </a:r>
            <a:r>
              <a:rPr lang="en-IN" dirty="0" err="1"/>
              <a:t>behavior</a:t>
            </a:r>
            <a:r>
              <a:rPr lang="en-IN" dirty="0"/>
              <a:t> analysis</a:t>
            </a:r>
          </a:p>
          <a:p>
            <a:r>
              <a:rPr lang="en-IN" dirty="0"/>
              <a:t>Programmatic advertising enables advanced consumer targeting</a:t>
            </a:r>
          </a:p>
          <a:p>
            <a:r>
              <a:rPr lang="en-IN" dirty="0"/>
              <a:t>Chatbots answer questions, offer product information</a:t>
            </a:r>
          </a:p>
        </p:txBody>
      </p:sp>
      <p:pic>
        <p:nvPicPr>
          <p:cNvPr id="6" name="Content Placeholder 5" descr="A photo shows a computer monitor on a desk showing a map of the world.">
            <a:extLst>
              <a:ext uri="{FF2B5EF4-FFF2-40B4-BE49-F238E27FC236}">
                <a16:creationId xmlns:a16="http://schemas.microsoft.com/office/drawing/2014/main" id="{A2CE3A5A-939F-4302-ACA9-760198CB4D33}"/>
              </a:ext>
            </a:extLst>
          </p:cNvPr>
          <p:cNvPicPr>
            <a:picLocks noGrp="1" noChangeAspect="1"/>
          </p:cNvPicPr>
          <p:nvPr>
            <p:ph sz="quarter" idx="14"/>
          </p:nvPr>
        </p:nvPicPr>
        <p:blipFill>
          <a:blip r:embed="rId3"/>
          <a:stretch>
            <a:fillRect/>
          </a:stretch>
        </p:blipFill>
        <p:spPr>
          <a:xfrm>
            <a:off x="4694832" y="1552575"/>
            <a:ext cx="3992562" cy="2532748"/>
          </a:xfrm>
          <a:prstGeom prst="rect">
            <a:avLst/>
          </a:prstGeom>
        </p:spPr>
      </p:pic>
    </p:spTree>
    <p:extLst>
      <p:ext uri="{BB962C8B-B14F-4D97-AF65-F5344CB8AC3E}">
        <p14:creationId xmlns:p14="http://schemas.microsoft.com/office/powerpoint/2010/main" val="364384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CE9F-3920-4938-B2B5-16428D55303F}"/>
              </a:ext>
            </a:extLst>
          </p:cNvPr>
          <p:cNvSpPr>
            <a:spLocks noGrp="1"/>
          </p:cNvSpPr>
          <p:nvPr>
            <p:ph type="title"/>
          </p:nvPr>
        </p:nvSpPr>
        <p:spPr/>
        <p:txBody>
          <a:bodyPr/>
          <a:lstStyle/>
          <a:p>
            <a:r>
              <a:rPr lang="en-IN" dirty="0"/>
              <a:t>Digital Marketing</a:t>
            </a:r>
          </a:p>
        </p:txBody>
      </p:sp>
      <p:sp>
        <p:nvSpPr>
          <p:cNvPr id="3" name="Content Placeholder 2">
            <a:extLst>
              <a:ext uri="{FF2B5EF4-FFF2-40B4-BE49-F238E27FC236}">
                <a16:creationId xmlns:a16="http://schemas.microsoft.com/office/drawing/2014/main" id="{32F0681F-9EA3-470E-8D09-145206C94EB6}"/>
              </a:ext>
            </a:extLst>
          </p:cNvPr>
          <p:cNvSpPr>
            <a:spLocks noGrp="1"/>
          </p:cNvSpPr>
          <p:nvPr>
            <p:ph sz="quarter" idx="13"/>
          </p:nvPr>
        </p:nvSpPr>
        <p:spPr/>
        <p:txBody>
          <a:bodyPr/>
          <a:lstStyle/>
          <a:p>
            <a:r>
              <a:rPr lang="en-IN" dirty="0"/>
              <a:t>Today’s consumers rely on digital technologies</a:t>
            </a:r>
          </a:p>
          <a:p>
            <a:r>
              <a:rPr lang="en-IN" dirty="0"/>
              <a:t>Digital marketing combines components of:</a:t>
            </a:r>
          </a:p>
          <a:p>
            <a:pPr lvl="1"/>
            <a:r>
              <a:rPr lang="en-IN" dirty="0"/>
              <a:t>E-commerce</a:t>
            </a:r>
          </a:p>
          <a:p>
            <a:pPr lvl="1"/>
            <a:r>
              <a:rPr lang="en-IN" dirty="0"/>
              <a:t>Internet marketing</a:t>
            </a:r>
          </a:p>
          <a:p>
            <a:pPr lvl="1"/>
            <a:r>
              <a:rPr lang="en-IN" dirty="0"/>
              <a:t>Mobile marketing</a:t>
            </a:r>
          </a:p>
        </p:txBody>
      </p:sp>
    </p:spTree>
    <p:extLst>
      <p:ext uri="{BB962C8B-B14F-4D97-AF65-F5344CB8AC3E}">
        <p14:creationId xmlns:p14="http://schemas.microsoft.com/office/powerpoint/2010/main" val="1121653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A728-9BAF-4BC7-8CA5-1941963EEEF9}"/>
              </a:ext>
            </a:extLst>
          </p:cNvPr>
          <p:cNvSpPr>
            <a:spLocks noGrp="1"/>
          </p:cNvSpPr>
          <p:nvPr>
            <p:ph type="title"/>
          </p:nvPr>
        </p:nvSpPr>
        <p:spPr/>
        <p:txBody>
          <a:bodyPr/>
          <a:lstStyle/>
          <a:p>
            <a:r>
              <a:rPr lang="en-IN" dirty="0"/>
              <a:t>Consumer Shopping Patterns</a:t>
            </a:r>
          </a:p>
        </p:txBody>
      </p:sp>
      <p:sp>
        <p:nvSpPr>
          <p:cNvPr id="3" name="Content Placeholder 2">
            <a:extLst>
              <a:ext uri="{FF2B5EF4-FFF2-40B4-BE49-F238E27FC236}">
                <a16:creationId xmlns:a16="http://schemas.microsoft.com/office/drawing/2014/main" id="{CD3CFF4A-9CD8-468D-80F0-46CA7AC9933D}"/>
              </a:ext>
            </a:extLst>
          </p:cNvPr>
          <p:cNvSpPr>
            <a:spLocks noGrp="1"/>
          </p:cNvSpPr>
          <p:nvPr>
            <p:ph sz="quarter" idx="13"/>
          </p:nvPr>
        </p:nvSpPr>
        <p:spPr/>
        <p:txBody>
          <a:bodyPr/>
          <a:lstStyle/>
          <a:p>
            <a:r>
              <a:rPr lang="en-IN" dirty="0"/>
              <a:t>Shopping locations</a:t>
            </a:r>
          </a:p>
          <a:p>
            <a:r>
              <a:rPr lang="en-IN" dirty="0"/>
              <a:t>Delivery methods</a:t>
            </a:r>
          </a:p>
          <a:p>
            <a:r>
              <a:rPr lang="en-IN" dirty="0"/>
              <a:t>Consumer-to-consumer marketing (C-to-C)</a:t>
            </a:r>
          </a:p>
          <a:p>
            <a:r>
              <a:rPr lang="en-IN" dirty="0"/>
              <a:t>Services</a:t>
            </a:r>
          </a:p>
        </p:txBody>
      </p:sp>
      <p:pic>
        <p:nvPicPr>
          <p:cNvPr id="6" name="Content Placeholder 5" descr="An advertisement for PETA shows four female celebrities pictured on a poster. The title reads Fur free and fabulous.">
            <a:extLst>
              <a:ext uri="{FF2B5EF4-FFF2-40B4-BE49-F238E27FC236}">
                <a16:creationId xmlns:a16="http://schemas.microsoft.com/office/drawing/2014/main" id="{3097CAAF-D13A-4426-B27B-5FDBFB9EF487}"/>
              </a:ext>
            </a:extLst>
          </p:cNvPr>
          <p:cNvPicPr>
            <a:picLocks noGrp="1" noChangeAspect="1"/>
          </p:cNvPicPr>
          <p:nvPr>
            <p:ph sz="quarter" idx="14"/>
          </p:nvPr>
        </p:nvPicPr>
        <p:blipFill>
          <a:blip r:embed="rId3"/>
          <a:stretch>
            <a:fillRect/>
          </a:stretch>
        </p:blipFill>
        <p:spPr>
          <a:xfrm>
            <a:off x="4705550" y="1552575"/>
            <a:ext cx="3969937" cy="4438650"/>
          </a:xfrm>
          <a:prstGeom prst="rect">
            <a:avLst/>
          </a:prstGeom>
        </p:spPr>
      </p:pic>
    </p:spTree>
    <p:extLst>
      <p:ext uri="{BB962C8B-B14F-4D97-AF65-F5344CB8AC3E}">
        <p14:creationId xmlns:p14="http://schemas.microsoft.com/office/powerpoint/2010/main" val="494955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F89E-A482-417E-B751-9F6B912968BC}"/>
              </a:ext>
            </a:extLst>
          </p:cNvPr>
          <p:cNvSpPr>
            <a:spLocks noGrp="1"/>
          </p:cNvSpPr>
          <p:nvPr>
            <p:ph type="title"/>
          </p:nvPr>
        </p:nvSpPr>
        <p:spPr/>
        <p:txBody>
          <a:bodyPr/>
          <a:lstStyle/>
          <a:p>
            <a:r>
              <a:rPr lang="en-IN" dirty="0"/>
              <a:t>E-Commerce</a:t>
            </a:r>
          </a:p>
        </p:txBody>
      </p:sp>
      <p:sp>
        <p:nvSpPr>
          <p:cNvPr id="3" name="Content Placeholder 2">
            <a:extLst>
              <a:ext uri="{FF2B5EF4-FFF2-40B4-BE49-F238E27FC236}">
                <a16:creationId xmlns:a16="http://schemas.microsoft.com/office/drawing/2014/main" id="{A020612B-7A63-451F-A4E6-FE2AE6A45142}"/>
              </a:ext>
            </a:extLst>
          </p:cNvPr>
          <p:cNvSpPr>
            <a:spLocks noGrp="1"/>
          </p:cNvSpPr>
          <p:nvPr>
            <p:ph sz="quarter" idx="13"/>
          </p:nvPr>
        </p:nvSpPr>
        <p:spPr/>
        <p:txBody>
          <a:bodyPr/>
          <a:lstStyle/>
          <a:p>
            <a:r>
              <a:rPr lang="en-IN" dirty="0"/>
              <a:t>Marketing goods and services over the internet</a:t>
            </a:r>
          </a:p>
          <a:p>
            <a:r>
              <a:rPr lang="en-IN" dirty="0"/>
              <a:t>B-to-C and B-to-B online commerce</a:t>
            </a:r>
          </a:p>
          <a:p>
            <a:r>
              <a:rPr lang="en-IN" dirty="0"/>
              <a:t>Online sales 10 percent of retail activity</a:t>
            </a:r>
          </a:p>
        </p:txBody>
      </p:sp>
      <p:pic>
        <p:nvPicPr>
          <p:cNvPr id="6" name="Content Placeholder 5" descr="A photo shows a giant L L Bean boot in front of the L L Bean Inc headquarters.">
            <a:extLst>
              <a:ext uri="{FF2B5EF4-FFF2-40B4-BE49-F238E27FC236}">
                <a16:creationId xmlns:a16="http://schemas.microsoft.com/office/drawing/2014/main" id="{FEC04500-EEA0-495B-B1FC-D1585B03A638}"/>
              </a:ext>
            </a:extLst>
          </p:cNvPr>
          <p:cNvPicPr>
            <a:picLocks noGrp="1" noChangeAspect="1"/>
          </p:cNvPicPr>
          <p:nvPr>
            <p:ph sz="quarter" idx="14"/>
          </p:nvPr>
        </p:nvPicPr>
        <p:blipFill>
          <a:blip r:embed="rId3"/>
          <a:stretch>
            <a:fillRect/>
          </a:stretch>
        </p:blipFill>
        <p:spPr>
          <a:xfrm>
            <a:off x="4694238" y="1552575"/>
            <a:ext cx="3992562" cy="2658001"/>
          </a:xfrm>
          <a:prstGeom prst="rect">
            <a:avLst/>
          </a:prstGeom>
        </p:spPr>
      </p:pic>
    </p:spTree>
    <p:extLst>
      <p:ext uri="{BB962C8B-B14F-4D97-AF65-F5344CB8AC3E}">
        <p14:creationId xmlns:p14="http://schemas.microsoft.com/office/powerpoint/2010/main" val="1311506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DA9C-7391-4A46-8F94-441961A41396}"/>
              </a:ext>
            </a:extLst>
          </p:cNvPr>
          <p:cNvSpPr>
            <a:spLocks noGrp="1"/>
          </p:cNvSpPr>
          <p:nvPr>
            <p:ph type="title"/>
          </p:nvPr>
        </p:nvSpPr>
        <p:spPr/>
        <p:txBody>
          <a:bodyPr/>
          <a:lstStyle/>
          <a:p>
            <a:r>
              <a:rPr lang="en-IN" sz="3200" dirty="0"/>
              <a:t>Figure 8.1: Characteristics of Successful E-Commerce Sites</a:t>
            </a:r>
          </a:p>
        </p:txBody>
      </p:sp>
      <p:sp>
        <p:nvSpPr>
          <p:cNvPr id="3" name="Content Placeholder 2">
            <a:extLst>
              <a:ext uri="{FF2B5EF4-FFF2-40B4-BE49-F238E27FC236}">
                <a16:creationId xmlns:a16="http://schemas.microsoft.com/office/drawing/2014/main" id="{00C12AE8-7AB4-4B13-8415-E8CE0275DB56}"/>
              </a:ext>
            </a:extLst>
          </p:cNvPr>
          <p:cNvSpPr>
            <a:spLocks noGrp="1"/>
          </p:cNvSpPr>
          <p:nvPr>
            <p:ph sz="quarter" idx="13"/>
          </p:nvPr>
        </p:nvSpPr>
        <p:spPr/>
        <p:txBody>
          <a:bodyPr/>
          <a:lstStyle/>
          <a:p>
            <a:pPr>
              <a:spcBef>
                <a:spcPts val="1000"/>
              </a:spcBef>
            </a:pPr>
            <a:r>
              <a:rPr lang="en-IN" dirty="0"/>
              <a:t>Search-optimized design</a:t>
            </a:r>
          </a:p>
          <a:p>
            <a:pPr>
              <a:spcBef>
                <a:spcPts val="1000"/>
              </a:spcBef>
            </a:pPr>
            <a:r>
              <a:rPr lang="en-IN" dirty="0"/>
              <a:t>Customer-centric design</a:t>
            </a:r>
          </a:p>
          <a:p>
            <a:pPr>
              <a:spcBef>
                <a:spcPts val="1000"/>
              </a:spcBef>
            </a:pPr>
            <a:r>
              <a:rPr lang="en-IN" dirty="0"/>
              <a:t>Mobile-optimized design</a:t>
            </a:r>
          </a:p>
          <a:p>
            <a:pPr>
              <a:spcBef>
                <a:spcPts val="1000"/>
              </a:spcBef>
            </a:pPr>
            <a:r>
              <a:rPr lang="en-IN" dirty="0"/>
              <a:t>Consistent customer experience</a:t>
            </a:r>
          </a:p>
          <a:p>
            <a:pPr>
              <a:spcBef>
                <a:spcPts val="1000"/>
              </a:spcBef>
            </a:pPr>
            <a:r>
              <a:rPr lang="en-IN" dirty="0"/>
              <a:t>Channel integration</a:t>
            </a:r>
          </a:p>
          <a:p>
            <a:pPr>
              <a:spcBef>
                <a:spcPts val="1000"/>
              </a:spcBef>
            </a:pPr>
            <a:r>
              <a:rPr lang="en-IN" dirty="0"/>
              <a:t>Brand engagement</a:t>
            </a:r>
          </a:p>
          <a:p>
            <a:pPr>
              <a:spcBef>
                <a:spcPts val="1000"/>
              </a:spcBef>
            </a:pPr>
            <a:r>
              <a:rPr lang="en-IN" dirty="0"/>
              <a:t>Shopping cart abandonment strategies</a:t>
            </a:r>
          </a:p>
          <a:p>
            <a:pPr>
              <a:spcBef>
                <a:spcPts val="1000"/>
              </a:spcBef>
            </a:pPr>
            <a:r>
              <a:rPr lang="en-IN" dirty="0"/>
              <a:t>E-commerce incentives</a:t>
            </a:r>
          </a:p>
          <a:p>
            <a:pPr>
              <a:spcBef>
                <a:spcPts val="1000"/>
              </a:spcBef>
            </a:pPr>
            <a:r>
              <a:rPr lang="en-IN" dirty="0"/>
              <a:t>Offline marketing integration</a:t>
            </a:r>
          </a:p>
        </p:txBody>
      </p:sp>
    </p:spTree>
    <p:extLst>
      <p:ext uri="{BB962C8B-B14F-4D97-AF65-F5344CB8AC3E}">
        <p14:creationId xmlns:p14="http://schemas.microsoft.com/office/powerpoint/2010/main" val="1770054209"/>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146123</TotalTime>
  <Words>4592</Words>
  <Application>Microsoft Office PowerPoint</Application>
  <PresentationFormat>On-screen Show (4:3)</PresentationFormat>
  <Paragraphs>380</Paragraphs>
  <Slides>44</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Cambria</vt:lpstr>
      <vt:lpstr>Symbol</vt:lpstr>
      <vt:lpstr>Calibri</vt:lpstr>
      <vt:lpstr>Times New Roman</vt:lpstr>
      <vt:lpstr>Noto Sans Symbols</vt:lpstr>
      <vt:lpstr>Verdana</vt:lpstr>
      <vt:lpstr>Arial</vt:lpstr>
      <vt:lpstr>USHE</vt:lpstr>
      <vt:lpstr>USHE_slide options</vt:lpstr>
      <vt:lpstr>Integrated Advertising, Promotion, and Marketing Communications</vt:lpstr>
      <vt:lpstr>Chapter Objectives (1 of 2)</vt:lpstr>
      <vt:lpstr>Chapter Objectives (2 of 2)</vt:lpstr>
      <vt:lpstr>Chapter Overview</vt:lpstr>
      <vt:lpstr>Artificial Intelligence, Programmatic Advertising, and Chatbots</vt:lpstr>
      <vt:lpstr>Digital Marketing</vt:lpstr>
      <vt:lpstr>Consumer Shopping Patterns</vt:lpstr>
      <vt:lpstr>E-Commerce</vt:lpstr>
      <vt:lpstr>Figure 8.1: Characteristics of Successful E-Commerce Sites</vt:lpstr>
      <vt:lpstr>Successful E-Commerce Search-Optimized Design</vt:lpstr>
      <vt:lpstr>Successful E-Commerce Customer-Centric Design</vt:lpstr>
      <vt:lpstr>Successful E-Commerce Mobile-Optimized Design</vt:lpstr>
      <vt:lpstr>Successful E-Commerce Consistent Customer Experience</vt:lpstr>
      <vt:lpstr>Successful E-Commerce Channel Integration</vt:lpstr>
      <vt:lpstr>Successful E-Commerce Brand Engagement</vt:lpstr>
      <vt:lpstr>Successful E-Commerce Shopping Cart Abandonment</vt:lpstr>
      <vt:lpstr>Successful E-Commerce E-Commerce Incentives</vt:lpstr>
      <vt:lpstr>Figure 8.2: Common Forms of Cyberbait</vt:lpstr>
      <vt:lpstr>Figure 8.3: Value-Added Incentives</vt:lpstr>
      <vt:lpstr>Successful E-Commerce Offline Marketing Integration</vt:lpstr>
      <vt:lpstr>Mobile Marketing (1 of 2)</vt:lpstr>
      <vt:lpstr>Figure 8.4: Ways Mobile Differs from Other Media</vt:lpstr>
      <vt:lpstr>Mobile Marketing (2 of 2)</vt:lpstr>
      <vt:lpstr>Figure 8.5: Marketers’ Uses for Action Codes</vt:lpstr>
      <vt:lpstr>Questions to Consider (1 of 2)</vt:lpstr>
      <vt:lpstr>Figure 8.6: Digital Marketing Strategies</vt:lpstr>
      <vt:lpstr>Interactive Marketing</vt:lpstr>
      <vt:lpstr>Figure 8.7: Content Marketing and Native Advertising</vt:lpstr>
      <vt:lpstr>Figure 8.8: Location-Based Advertising</vt:lpstr>
      <vt:lpstr>Remarketing</vt:lpstr>
      <vt:lpstr>Behavioral Targeting</vt:lpstr>
      <vt:lpstr>Blogs, Podcasts, and Newsletters</vt:lpstr>
      <vt:lpstr>Email Marketing</vt:lpstr>
      <vt:lpstr>Figure 8.9: Developing Successful Email Campaigns</vt:lpstr>
      <vt:lpstr>Questions to Consider (2 of 2)</vt:lpstr>
      <vt:lpstr>Web Advertising Programmatic Advertising</vt:lpstr>
      <vt:lpstr>Widgets</vt:lpstr>
      <vt:lpstr>Impact of Online Advertising</vt:lpstr>
      <vt:lpstr>Offline Advertising</vt:lpstr>
      <vt:lpstr>Search Engine Optimization</vt:lpstr>
      <vt:lpstr>International Implications</vt:lpstr>
      <vt:lpstr>Your Career: Digital Marketing</vt:lpstr>
      <vt:lpstr>Blog Exercises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8, Digital and Mobile Marketing</dc:title>
  <dc:subject>BusPub</dc:subject>
  <dc:creator>Clow/Baack</dc:creator>
  <cp:keywords>Integrated Advertising, Promotion, and Marketing Communications</cp:keywords>
  <dc:description>Long description alt-text is inserted in the notes pane.</dc:description>
  <cp:lastModifiedBy>ChellapandiMurugan, MeenakshiSundaram</cp:lastModifiedBy>
  <cp:revision>739</cp:revision>
  <dcterms:modified xsi:type="dcterms:W3CDTF">2021-04-23T07:25:32Z</dcterms:modified>
</cp:coreProperties>
</file>